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424" r:id="rId19"/>
    <p:sldId id="365" r:id="rId20"/>
    <p:sldId id="364" r:id="rId21"/>
    <p:sldId id="355" r:id="rId22"/>
    <p:sldId id="366" r:id="rId23"/>
    <p:sldId id="367" r:id="rId24"/>
    <p:sldId id="356" r:id="rId25"/>
    <p:sldId id="330" r:id="rId26"/>
    <p:sldId id="331" r:id="rId27"/>
    <p:sldId id="425" r:id="rId28"/>
    <p:sldId id="427" r:id="rId29"/>
    <p:sldId id="404" r:id="rId30"/>
    <p:sldId id="428" r:id="rId31"/>
    <p:sldId id="426" r:id="rId32"/>
    <p:sldId id="429" r:id="rId33"/>
    <p:sldId id="430" r:id="rId34"/>
    <p:sldId id="332" r:id="rId35"/>
    <p:sldId id="333" r:id="rId36"/>
    <p:sldId id="368" r:id="rId37"/>
    <p:sldId id="371" r:id="rId38"/>
    <p:sldId id="369" r:id="rId39"/>
    <p:sldId id="370" r:id="rId40"/>
    <p:sldId id="375" r:id="rId41"/>
    <p:sldId id="376" r:id="rId42"/>
    <p:sldId id="377" r:id="rId43"/>
    <p:sldId id="378" r:id="rId44"/>
    <p:sldId id="379" r:id="rId45"/>
    <p:sldId id="385" r:id="rId46"/>
    <p:sldId id="387" r:id="rId48"/>
    <p:sldId id="386" r:id="rId49"/>
    <p:sldId id="388" r:id="rId50"/>
    <p:sldId id="380" r:id="rId51"/>
    <p:sldId id="381" r:id="rId52"/>
    <p:sldId id="382" r:id="rId53"/>
    <p:sldId id="383" r:id="rId54"/>
    <p:sldId id="384" r:id="rId55"/>
    <p:sldId id="372" r:id="rId56"/>
    <p:sldId id="373" r:id="rId57"/>
    <p:sldId id="374" r:id="rId58"/>
    <p:sldId id="389" r:id="rId59"/>
    <p:sldId id="334" r:id="rId60"/>
    <p:sldId id="390" r:id="rId61"/>
    <p:sldId id="392" r:id="rId62"/>
    <p:sldId id="398" r:id="rId63"/>
    <p:sldId id="391" r:id="rId64"/>
    <p:sldId id="393" r:id="rId65"/>
    <p:sldId id="405" r:id="rId66"/>
    <p:sldId id="394" r:id="rId67"/>
    <p:sldId id="406" r:id="rId68"/>
    <p:sldId id="395" r:id="rId69"/>
    <p:sldId id="407" r:id="rId70"/>
    <p:sldId id="401" r:id="rId71"/>
    <p:sldId id="402" r:id="rId72"/>
    <p:sldId id="403" r:id="rId73"/>
    <p:sldId id="399" r:id="rId74"/>
    <p:sldId id="396" r:id="rId75"/>
    <p:sldId id="400" r:id="rId76"/>
    <p:sldId id="397" r:id="rId77"/>
    <p:sldId id="344" r:id="rId78"/>
    <p:sldId id="345" r:id="rId79"/>
    <p:sldId id="346" r:id="rId80"/>
    <p:sldId id="347" r:id="rId81"/>
    <p:sldId id="348" r:id="rId82"/>
    <p:sldId id="415" r:id="rId83"/>
    <p:sldId id="408" r:id="rId84"/>
    <p:sldId id="409" r:id="rId85"/>
    <p:sldId id="411" r:id="rId86"/>
    <p:sldId id="412" r:id="rId87"/>
    <p:sldId id="413" r:id="rId88"/>
    <p:sldId id="414" r:id="rId89"/>
    <p:sldId id="418" r:id="rId90"/>
    <p:sldId id="423" r:id="rId91"/>
    <p:sldId id="335" r:id="rId92"/>
    <p:sldId id="416" r:id="rId93"/>
    <p:sldId id="419" r:id="rId94"/>
    <p:sldId id="417" r:id="rId95"/>
    <p:sldId id="336" r:id="rId96"/>
    <p:sldId id="420" r:id="rId97"/>
    <p:sldId id="421" r:id="rId98"/>
    <p:sldId id="422" r:id="rId99"/>
    <p:sldId id="359" r:id="rId100"/>
    <p:sldId id="328" r:id="rId101"/>
    <p:sldId id="258" r:id="rId102"/>
    <p:sldId id="340"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notesMaster" Target="notesMasters/notesMaster1.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9" Type="http://schemas.openxmlformats.org/officeDocument/2006/relationships/customXml" Target="../customXml/item3.xml"/><Relationship Id="rId108" Type="http://schemas.openxmlformats.org/officeDocument/2006/relationships/customXml" Target="../customXml/item2.xml"/><Relationship Id="rId107" Type="http://schemas.openxmlformats.org/officeDocument/2006/relationships/customXml" Target="../customXml/item1.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hyperlink" Target="https://www.geeksforgeeks.org/python-while-loop/" TargetMode="External"/><Relationship Id="rId1" Type="http://schemas.openxmlformats.org/officeDocument/2006/relationships/hyperlink" Target="https://www.geeksforgeeks.org/python-programming-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34.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11.png"/><Relationship Id="rId1" Type="http://schemas.openxmlformats.org/officeDocument/2006/relationships/hyperlink" Target="https://www.programiz.com/python-programming/func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hyperlink" Target="https://www.programiz.com/python-programming/modules" TargetMode="Externa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9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98.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38530" y="0"/>
            <a:ext cx="9995535" cy="631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0505" y="276542"/>
            <a:ext cx="5080000" cy="2799715"/>
          </a:xfrm>
          <a:prstGeom prst="rect">
            <a:avLst/>
          </a:prstGeom>
        </p:spPr>
        <p:txBody>
          <a:bodyPr>
            <a:spAutoFit/>
          </a:bodyPr>
          <a:p>
            <a:pPr marL="0" indent="0"/>
            <a:endParaRPr sz="1600" b="0" i="0">
              <a:solidFill>
                <a:srgbClr val="001D35"/>
              </a:solidFill>
              <a:latin typeface="Arial" panose="020B0604020202020204" pitchFamily="34" charset="0"/>
              <a:ea typeface="Google Sans"/>
              <a:cs typeface="Arial" panose="020B0604020202020204" pitchFamily="34" charset="0"/>
            </a:endParaRPr>
          </a:p>
          <a:p>
            <a:pPr marL="0" indent="0"/>
            <a:r>
              <a:rPr lang="en-US" altLang="en-US" sz="1600" b="0" i="0">
                <a:solidFill>
                  <a:srgbClr val="001D35"/>
                </a:solidFill>
                <a:latin typeface="Arial" panose="020B0604020202020204" pitchFamily="34" charset="0"/>
                <a:ea typeface="Google Sans"/>
                <a:cs typeface="Arial" panose="020B0604020202020204" pitchFamily="34" charset="0"/>
              </a:rPr>
              <a:t>Loops in Python are used to repeat actions efficiently. The main types are For loops (counting through items) and While loops (based on conditions). Additionally, Nested Loops allow looping within loops for more complex tasks.</a:t>
            </a:r>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In Python, loops are used to repeatedly execute a block of code. There are two main types of loops: </a:t>
            </a:r>
            <a:r>
              <a:rPr sz="1600">
                <a:solidFill>
                  <a:srgbClr val="001D35"/>
                </a:solidFill>
                <a:latin typeface="Arial" panose="020B0604020202020204" pitchFamily="34" charset="0"/>
                <a:ea typeface="monospace"/>
                <a:cs typeface="Arial" panose="020B0604020202020204" pitchFamily="34" charset="0"/>
                <a:sym typeface="+mn-ea"/>
              </a:rPr>
              <a:t>for</a:t>
            </a:r>
            <a:r>
              <a:rPr sz="1600">
                <a:solidFill>
                  <a:srgbClr val="001D35"/>
                </a:solidFill>
                <a:latin typeface="Arial" panose="020B0604020202020204" pitchFamily="34" charset="0"/>
                <a:ea typeface="Google Sans"/>
                <a:cs typeface="Arial" panose="020B0604020202020204" pitchFamily="34" charset="0"/>
                <a:sym typeface="+mn-ea"/>
              </a:rPr>
              <a:t> loops and </a:t>
            </a:r>
            <a:r>
              <a:rPr sz="1600">
                <a:solidFill>
                  <a:srgbClr val="001D35"/>
                </a:solidFill>
                <a:latin typeface="Arial" panose="020B0604020202020204" pitchFamily="34" charset="0"/>
                <a:ea typeface="monospace"/>
                <a:cs typeface="Arial" panose="020B0604020202020204" pitchFamily="34" charset="0"/>
                <a:sym typeface="+mn-ea"/>
              </a:rPr>
              <a:t>while</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884680" y="1753870"/>
            <a:ext cx="9735820" cy="44850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76453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b="0" i="0">
                <a:solidFill>
                  <a:srgbClr val="001D35"/>
                </a:solidFill>
                <a:latin typeface="Arial" panose="020B0604020202020204" pitchFamily="34" charset="0"/>
                <a:ea typeface="monospace"/>
                <a:cs typeface="Arial" panose="020B0604020202020204" pitchFamily="34" charset="0"/>
              </a:rPr>
              <a:t>break</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None/>
            </a:pP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835275"/>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a:solidFill>
                  <a:srgbClr val="001D35"/>
                </a:solidFill>
                <a:latin typeface="Arial" panose="020B0604020202020204" pitchFamily="34" charset="0"/>
                <a:ea typeface="monospace"/>
                <a:cs typeface="Arial" panose="020B0604020202020204" pitchFamily="34" charset="0"/>
                <a:sym typeface="+mn-ea"/>
              </a:rPr>
              <a:t>pass</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90500" y="238125"/>
            <a:ext cx="11430000" cy="6000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095" y="244793"/>
            <a:ext cx="5080000" cy="2661285"/>
          </a:xfrm>
          <a:prstGeom prst="rect">
            <a:avLst/>
          </a:prstGeom>
        </p:spPr>
        <p:txBody>
          <a:bodyPr>
            <a:spAutoFit/>
          </a:bodyPr>
          <a:p>
            <a:pPr marL="0" indent="0" algn="l" fontAlgn="base">
              <a:spcBef>
                <a:spcPct val="0"/>
              </a:spcBef>
              <a:spcAft>
                <a:spcPct val="0"/>
              </a:spcAft>
            </a:pPr>
            <a:r>
              <a:rPr sz="2100" b="1" i="0">
                <a:solidFill>
                  <a:srgbClr val="273239"/>
                </a:solidFill>
                <a:latin typeface="Nunito"/>
                <a:ea typeface="Nunito"/>
              </a:rPr>
              <a:t>While Loop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a:t>
            </a:r>
            <a:r>
              <a:rPr sz="1600" b="0" i="0" u="sng">
                <a:solidFill>
                  <a:srgbClr val="357960"/>
                </a:solidFill>
                <a:latin typeface="Nunito"/>
                <a:ea typeface="Nunito"/>
                <a:hlinkClick r:id="rId1"/>
              </a:rPr>
              <a:t>Python</a:t>
            </a:r>
            <a:r>
              <a:rPr sz="1600" b="0" i="0">
                <a:solidFill>
                  <a:srgbClr val="273239"/>
                </a:solidFill>
                <a:latin typeface="Nunito"/>
                <a:ea typeface="Nunito"/>
              </a:rPr>
              <a:t>, a </a:t>
            </a:r>
            <a:r>
              <a:rPr sz="1600" b="0" i="0" u="sng">
                <a:solidFill>
                  <a:srgbClr val="357960"/>
                </a:solidFill>
                <a:latin typeface="Nunito"/>
                <a:ea typeface="Nunito"/>
                <a:hlinkClick r:id="rId2"/>
              </a:rPr>
              <a:t>while loop</a:t>
            </a:r>
            <a:r>
              <a:rPr sz="1600" b="0" i="0">
                <a:solidFill>
                  <a:srgbClr val="273239"/>
                </a:solidFill>
                <a:latin typeface="Nunito"/>
                <a:ea typeface="Nunito"/>
              </a:rPr>
              <a:t> is used to execute a block of statements repeatedly until a given condition is satisfied. When the condition becomes false, the line immediately after the loop in the program is executed.</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While Loop Syntax:</a:t>
            </a:r>
            <a:endParaRPr b="1" i="0">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while expression:</a:t>
            </a:r>
            <a:endParaRPr sz="1600" b="0" i="1">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 statement(s)</a:t>
            </a:r>
            <a:endParaRPr sz="1600" b="0" i="1">
              <a:solidFill>
                <a:srgbClr val="273239"/>
              </a:solidFill>
              <a:latin typeface="Nunito"/>
              <a:ea typeface="Nunito"/>
            </a:endParaRPr>
          </a:p>
        </p:txBody>
      </p:sp>
      <p:pic>
        <p:nvPicPr>
          <p:cNvPr id="3" name="Picture 2"/>
          <p:cNvPicPr/>
          <p:nvPr/>
        </p:nvPicPr>
        <p:blipFill>
          <a:blip r:embed="rId3"/>
          <a:stretch>
            <a:fillRect/>
          </a:stretch>
        </p:blipFill>
        <p:spPr>
          <a:xfrm>
            <a:off x="6206490" y="245110"/>
            <a:ext cx="5985510" cy="53803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7705" y="273685"/>
            <a:ext cx="7774305" cy="3823335"/>
          </a:xfrm>
          <a:prstGeom prst="rect">
            <a:avLst/>
          </a:prstGeom>
        </p:spPr>
        <p:txBody>
          <a:bodyPr wrap="square">
            <a:spAutoFit/>
          </a:bodyPr>
          <a:p>
            <a:pPr marL="0" indent="0">
              <a:lnSpc>
                <a:spcPts val="1300"/>
              </a:lnSpc>
              <a:spcBef>
                <a:spcPts val="1000"/>
              </a:spcBef>
              <a:spcAft>
                <a:spcPts val="500"/>
              </a:spcAft>
            </a:pPr>
            <a:r>
              <a:rPr b="0" i="0">
                <a:solidFill>
                  <a:srgbClr val="001D35"/>
                </a:solidFill>
                <a:latin typeface="Google Sans"/>
                <a:ea typeface="Google Sans"/>
              </a:rPr>
              <a:t>How it works:</a:t>
            </a:r>
            <a:endParaRPr b="0" i="0">
              <a:solidFill>
                <a:srgbClr val="001D35"/>
              </a:solidFill>
              <a:latin typeface="Google Sans"/>
              <a:ea typeface="Google Sans"/>
            </a:endParaRPr>
          </a:p>
          <a:p>
            <a:pPr marL="0" indent="0">
              <a:lnSpc>
                <a:spcPts val="1100"/>
              </a:lnSpc>
              <a:spcBef>
                <a:spcPct val="0"/>
              </a:spcBef>
              <a:spcAft>
                <a:spcPts val="400"/>
              </a:spcAft>
              <a:buFont typeface="Arial" panose="020B0604020202020204"/>
              <a:buChar char="•"/>
            </a:pPr>
            <a:r>
              <a:rPr sz="1600" b="0" i="0">
                <a:solidFill>
                  <a:srgbClr val="001D35"/>
                </a:solidFill>
                <a:latin typeface="Google Sans"/>
                <a:ea typeface="Google Sans"/>
              </a:rPr>
              <a:t>The </a:t>
            </a:r>
            <a:r>
              <a:rPr sz="1600" b="0" i="0">
                <a:solidFill>
                  <a:srgbClr val="001D35"/>
                </a:solidFill>
                <a:latin typeface="monospace"/>
                <a:ea typeface="monospace"/>
              </a:rPr>
              <a:t>while</a:t>
            </a:r>
            <a:r>
              <a:rPr sz="1600" b="0" i="0">
                <a:solidFill>
                  <a:srgbClr val="001D35"/>
                </a:solidFill>
                <a:latin typeface="Google Sans"/>
                <a:ea typeface="Google Sans"/>
              </a:rPr>
              <a:t> loop starts by evaluating the </a:t>
            </a:r>
            <a:r>
              <a:rPr sz="1600" b="0" i="0">
                <a:solidFill>
                  <a:srgbClr val="001D35"/>
                </a:solidFill>
                <a:latin typeface="monospace"/>
                <a:ea typeface="monospace"/>
              </a:rPr>
              <a:t>condition</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lnSpc>
                <a:spcPts val="1100"/>
              </a:lnSpc>
              <a:spcBef>
                <a:spcPct val="0"/>
              </a:spcBef>
              <a:spcAft>
                <a:spcPts val="400"/>
              </a:spcAft>
              <a:buFont typeface="Arial" panose="020B0604020202020204"/>
              <a:buChar char="•"/>
            </a:pPr>
            <a:r>
              <a:rPr sz="1600" b="0" i="0">
                <a:solidFill>
                  <a:srgbClr val="001D35"/>
                </a:solidFill>
                <a:latin typeface="Google Sans"/>
                <a:ea typeface="Google Sans"/>
              </a:rPr>
              <a:t>If the </a:t>
            </a:r>
            <a:r>
              <a:rPr sz="1600" b="0" i="0">
                <a:solidFill>
                  <a:srgbClr val="001D35"/>
                </a:solidFill>
                <a:latin typeface="monospace"/>
                <a:ea typeface="monospace"/>
              </a:rPr>
              <a:t>condition</a:t>
            </a:r>
            <a:r>
              <a:rPr sz="1600" b="0" i="0">
                <a:solidFill>
                  <a:srgbClr val="001D35"/>
                </a:solidFill>
                <a:latin typeface="Google Sans"/>
                <a:ea typeface="Google Sans"/>
              </a:rPr>
              <a:t> is </a:t>
            </a:r>
            <a:r>
              <a:rPr sz="1600" b="0" i="0">
                <a:solidFill>
                  <a:srgbClr val="001D35"/>
                </a:solidFill>
                <a:latin typeface="monospace"/>
                <a:ea typeface="monospace"/>
              </a:rPr>
              <a:t>True</a:t>
            </a:r>
            <a:r>
              <a:rPr sz="1600" b="0" i="0">
                <a:solidFill>
                  <a:srgbClr val="001D35"/>
                </a:solidFill>
                <a:latin typeface="Google Sans"/>
                <a:ea typeface="Google Sans"/>
              </a:rPr>
              <a:t>, the code inside the loop's block is executed.</a:t>
            </a:r>
            <a:endParaRPr sz="1600" b="0" i="0">
              <a:solidFill>
                <a:srgbClr val="001D35"/>
              </a:solidFill>
              <a:latin typeface="Google Sans"/>
              <a:ea typeface="Google Sans"/>
            </a:endParaRPr>
          </a:p>
          <a:p>
            <a:pPr marL="0" indent="0">
              <a:lnSpc>
                <a:spcPts val="1100"/>
              </a:lnSpc>
              <a:spcBef>
                <a:spcPct val="0"/>
              </a:spcBef>
              <a:spcAft>
                <a:spcPts val="400"/>
              </a:spcAft>
              <a:buFont typeface="Arial" panose="020B0604020202020204"/>
              <a:buChar char="•"/>
            </a:pPr>
            <a:r>
              <a:rPr sz="1600" b="0" i="0">
                <a:solidFill>
                  <a:srgbClr val="001D35"/>
                </a:solidFill>
                <a:latin typeface="Google Sans"/>
                <a:ea typeface="Google Sans"/>
              </a:rPr>
              <a:t>After executing the code block, the </a:t>
            </a:r>
            <a:r>
              <a:rPr sz="1600" b="0" i="0">
                <a:solidFill>
                  <a:srgbClr val="001D35"/>
                </a:solidFill>
                <a:latin typeface="monospace"/>
                <a:ea typeface="monospace"/>
              </a:rPr>
              <a:t>condition</a:t>
            </a:r>
            <a:r>
              <a:rPr sz="1600" b="0" i="0">
                <a:solidFill>
                  <a:srgbClr val="001D35"/>
                </a:solidFill>
                <a:latin typeface="Google Sans"/>
                <a:ea typeface="Google Sans"/>
              </a:rPr>
              <a:t> is evaluated again.</a:t>
            </a:r>
            <a:endParaRPr sz="1600" b="0" i="0">
              <a:solidFill>
                <a:srgbClr val="001D35"/>
              </a:solidFill>
              <a:latin typeface="Google Sans"/>
              <a:ea typeface="Google Sans"/>
            </a:endParaRPr>
          </a:p>
          <a:p>
            <a:pPr marL="0" indent="0">
              <a:lnSpc>
                <a:spcPts val="1100"/>
              </a:lnSpc>
              <a:spcBef>
                <a:spcPct val="0"/>
              </a:spcBef>
              <a:spcAft>
                <a:spcPct val="0"/>
              </a:spcAft>
              <a:buFont typeface="Arial" panose="020B0604020202020204"/>
              <a:buChar char="•"/>
            </a:pPr>
            <a:r>
              <a:rPr sz="1600" b="0" i="0">
                <a:solidFill>
                  <a:srgbClr val="001D35"/>
                </a:solidFill>
                <a:latin typeface="Google Sans"/>
                <a:ea typeface="Google Sans"/>
              </a:rPr>
              <a:t>This process repeats until the </a:t>
            </a:r>
            <a:r>
              <a:rPr sz="1600" b="0" i="0">
                <a:solidFill>
                  <a:srgbClr val="001D35"/>
                </a:solidFill>
                <a:latin typeface="monospace"/>
                <a:ea typeface="monospace"/>
              </a:rPr>
              <a:t>condition</a:t>
            </a:r>
            <a:r>
              <a:rPr sz="1600" b="0" i="0">
                <a:solidFill>
                  <a:srgbClr val="001D35"/>
                </a:solidFill>
                <a:latin typeface="Google Sans"/>
                <a:ea typeface="Google Sans"/>
              </a:rPr>
              <a:t> becomes </a:t>
            </a:r>
            <a:r>
              <a:rPr sz="1600" b="0" i="0">
                <a:solidFill>
                  <a:srgbClr val="001D35"/>
                </a:solidFill>
                <a:latin typeface="monospace"/>
                <a:ea typeface="monospace"/>
              </a:rPr>
              <a:t>False</a:t>
            </a:r>
            <a:r>
              <a:rPr sz="1600" b="0" i="0">
                <a:solidFill>
                  <a:srgbClr val="001D35"/>
                </a:solidFill>
                <a:latin typeface="Google Sans"/>
                <a:ea typeface="Google Sans"/>
              </a:rPr>
              <a:t>, at which point the loop terminates, and the program continues with the next statement after the loop.</a:t>
            </a:r>
            <a:endParaRPr sz="1600" b="0" i="0">
              <a:solidFill>
                <a:srgbClr val="001D35"/>
              </a:solidFill>
              <a:latin typeface="Google Sans"/>
              <a:ea typeface="Google Sans"/>
            </a:endParaRPr>
          </a:p>
          <a:p>
            <a:pPr marL="0" indent="0">
              <a:lnSpc>
                <a:spcPts val="1300"/>
              </a:lnSpc>
              <a:spcBef>
                <a:spcPts val="1000"/>
              </a:spcBef>
              <a:spcAft>
                <a:spcPts val="500"/>
              </a:spcAft>
            </a:pPr>
            <a:r>
              <a:rPr b="0" i="0">
                <a:solidFill>
                  <a:srgbClr val="001D35"/>
                </a:solidFill>
                <a:latin typeface="Google Sans"/>
                <a:ea typeface="Google Sans"/>
              </a:rPr>
              <a:t>Key Points:</a:t>
            </a:r>
            <a:endParaRPr b="0" i="0">
              <a:solidFill>
                <a:srgbClr val="001D35"/>
              </a:solidFill>
              <a:latin typeface="Google Sans"/>
              <a:ea typeface="Google Sans"/>
            </a:endParaRPr>
          </a:p>
          <a:p>
            <a:pPr marL="0" indent="0">
              <a:lnSpc>
                <a:spcPts val="1100"/>
              </a:lnSpc>
              <a:spcBef>
                <a:spcPct val="0"/>
              </a:spcBef>
              <a:spcAft>
                <a:spcPts val="400"/>
              </a:spcAft>
              <a:buFont typeface="Arial" panose="020B0604020202020204"/>
              <a:buChar char="•"/>
            </a:pPr>
            <a:r>
              <a:rPr sz="1600" b="0" i="0">
                <a:solidFill>
                  <a:srgbClr val="001D35"/>
                </a:solidFill>
                <a:latin typeface="Google Sans"/>
                <a:ea typeface="Google Sans"/>
              </a:rPr>
              <a:t>Condition: The </a:t>
            </a:r>
            <a:r>
              <a:rPr sz="1600" b="0" i="0">
                <a:solidFill>
                  <a:srgbClr val="001D35"/>
                </a:solidFill>
                <a:latin typeface="monospace"/>
                <a:ea typeface="monospace"/>
              </a:rPr>
              <a:t>condition</a:t>
            </a:r>
            <a:r>
              <a:rPr sz="1600" b="0" i="0">
                <a:solidFill>
                  <a:srgbClr val="001D35"/>
                </a:solidFill>
                <a:latin typeface="Google Sans"/>
                <a:ea typeface="Google Sans"/>
              </a:rPr>
              <a:t> must be a Boolean expression that evaluates to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lnSpc>
                <a:spcPts val="1100"/>
              </a:lnSpc>
              <a:spcBef>
                <a:spcPct val="0"/>
              </a:spcBef>
              <a:spcAft>
                <a:spcPts val="400"/>
              </a:spcAft>
              <a:buFont typeface="Arial" panose="020B0604020202020204"/>
              <a:buChar char="•"/>
            </a:pPr>
            <a:r>
              <a:rPr sz="1600" b="0" i="0">
                <a:solidFill>
                  <a:srgbClr val="001D35"/>
                </a:solidFill>
                <a:latin typeface="Google Sans"/>
                <a:ea typeface="Google Sans"/>
              </a:rPr>
              <a:t>Loop Body: The code block inside the loop must be indented.</a:t>
            </a:r>
            <a:endParaRPr sz="1600" b="0" i="0">
              <a:solidFill>
                <a:srgbClr val="001D35"/>
              </a:solidFill>
              <a:latin typeface="Google Sans"/>
              <a:ea typeface="Google Sans"/>
            </a:endParaRPr>
          </a:p>
          <a:p>
            <a:pPr marL="0" indent="0">
              <a:lnSpc>
                <a:spcPts val="1100"/>
              </a:lnSpc>
              <a:spcBef>
                <a:spcPct val="0"/>
              </a:spcBef>
              <a:spcAft>
                <a:spcPts val="400"/>
              </a:spcAft>
              <a:buFont typeface="Arial" panose="020B0604020202020204"/>
              <a:buChar char="•"/>
            </a:pPr>
            <a:r>
              <a:rPr sz="1600" b="0" i="0">
                <a:solidFill>
                  <a:srgbClr val="001D35"/>
                </a:solidFill>
                <a:latin typeface="Google Sans"/>
                <a:ea typeface="Google Sans"/>
              </a:rPr>
              <a:t>Updating Variables: It's crucial to update variables used in the </a:t>
            </a:r>
            <a:r>
              <a:rPr sz="1600" b="0" i="0">
                <a:solidFill>
                  <a:srgbClr val="001D35"/>
                </a:solidFill>
                <a:latin typeface="monospace"/>
                <a:ea typeface="monospace"/>
              </a:rPr>
              <a:t>condition</a:t>
            </a:r>
            <a:r>
              <a:rPr sz="1600" b="0" i="0">
                <a:solidFill>
                  <a:srgbClr val="001D35"/>
                </a:solidFill>
                <a:latin typeface="Google Sans"/>
                <a:ea typeface="Google Sans"/>
              </a:rPr>
              <a:t> inside the loop to avoid infinite loops (where the </a:t>
            </a:r>
            <a:r>
              <a:rPr sz="1600" b="0" i="0">
                <a:solidFill>
                  <a:srgbClr val="001D35"/>
                </a:solidFill>
                <a:latin typeface="monospace"/>
                <a:ea typeface="monospace"/>
              </a:rPr>
              <a:t>condition</a:t>
            </a:r>
            <a:r>
              <a:rPr sz="1600" b="0" i="0">
                <a:solidFill>
                  <a:srgbClr val="001D35"/>
                </a:solidFill>
                <a:latin typeface="Google Sans"/>
                <a:ea typeface="Google Sans"/>
              </a:rPr>
              <a:t> never becomes </a:t>
            </a:r>
            <a:r>
              <a:rPr sz="1600" b="0" i="0">
                <a:solidFill>
                  <a:srgbClr val="001D35"/>
                </a:solidFill>
                <a:latin typeface="monospace"/>
                <a:ea typeface="monospace"/>
              </a:rPr>
              <a:t>False</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lnSpc>
                <a:spcPts val="1100"/>
              </a:lnSpc>
              <a:spcBef>
                <a:spcPct val="0"/>
              </a:spcBef>
              <a:spcAft>
                <a:spcPts val="400"/>
              </a:spcAft>
              <a:buFont typeface="Arial" panose="020B0604020202020204"/>
              <a:buChar char="•"/>
            </a:pPr>
            <a:r>
              <a:rPr sz="1600" b="0" i="0">
                <a:solidFill>
                  <a:srgbClr val="001D35"/>
                </a:solidFill>
                <a:latin typeface="monospace"/>
                <a:ea typeface="monospace"/>
              </a:rPr>
              <a:t>break</a:t>
            </a:r>
            <a:r>
              <a:rPr sz="1600" b="0" i="0">
                <a:solidFill>
                  <a:srgbClr val="001D35"/>
                </a:solidFill>
                <a:latin typeface="Google Sans"/>
                <a:ea typeface="Google Sans"/>
              </a:rPr>
              <a:t> Statement: The </a:t>
            </a:r>
            <a:r>
              <a:rPr sz="1600" b="0" i="0">
                <a:solidFill>
                  <a:srgbClr val="001D35"/>
                </a:solidFill>
                <a:latin typeface="monospace"/>
                <a:ea typeface="monospace"/>
              </a:rPr>
              <a:t>break</a:t>
            </a:r>
            <a:r>
              <a:rPr sz="1600" b="0" i="0">
                <a:solidFill>
                  <a:srgbClr val="001D35"/>
                </a:solidFill>
                <a:latin typeface="Google Sans"/>
                <a:ea typeface="Google Sans"/>
              </a:rPr>
              <a:t> statement can be used to exit the loop prematurely, even if the </a:t>
            </a:r>
            <a:r>
              <a:rPr sz="1600" b="0" i="0">
                <a:solidFill>
                  <a:srgbClr val="001D35"/>
                </a:solidFill>
                <a:latin typeface="monospace"/>
                <a:ea typeface="monospace"/>
              </a:rPr>
              <a:t>condition</a:t>
            </a:r>
            <a:r>
              <a:rPr sz="1600" b="0" i="0">
                <a:solidFill>
                  <a:srgbClr val="001D35"/>
                </a:solidFill>
                <a:latin typeface="Google Sans"/>
                <a:ea typeface="Google Sans"/>
              </a:rPr>
              <a:t> is still </a:t>
            </a:r>
            <a:r>
              <a:rPr sz="1600" b="0" i="0">
                <a:solidFill>
                  <a:srgbClr val="001D35"/>
                </a:solidFill>
                <a:latin typeface="monospace"/>
                <a:ea typeface="monospace"/>
              </a:rPr>
              <a:t>True</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lnSpc>
                <a:spcPts val="1100"/>
              </a:lnSpc>
              <a:spcBef>
                <a:spcPct val="0"/>
              </a:spcBef>
              <a:spcAft>
                <a:spcPts val="400"/>
              </a:spcAft>
              <a:buFont typeface="Arial" panose="020B0604020202020204"/>
              <a:buChar char="•"/>
            </a:pPr>
            <a:r>
              <a:rPr sz="1600" b="0" i="0">
                <a:solidFill>
                  <a:srgbClr val="001D35"/>
                </a:solidFill>
                <a:latin typeface="monospace"/>
                <a:ea typeface="monospace"/>
              </a:rPr>
              <a:t>continue</a:t>
            </a:r>
            <a:r>
              <a:rPr sz="1600" b="0" i="0">
                <a:solidFill>
                  <a:srgbClr val="001D35"/>
                </a:solidFill>
                <a:latin typeface="Google Sans"/>
                <a:ea typeface="Google Sans"/>
              </a:rPr>
              <a:t> Statement: The </a:t>
            </a:r>
            <a:r>
              <a:rPr sz="1600" b="0" i="0">
                <a:solidFill>
                  <a:srgbClr val="001D35"/>
                </a:solidFill>
                <a:latin typeface="monospace"/>
                <a:ea typeface="monospace"/>
              </a:rPr>
              <a:t>continue</a:t>
            </a:r>
            <a:r>
              <a:rPr sz="1600" b="0" i="0">
                <a:solidFill>
                  <a:srgbClr val="001D35"/>
                </a:solidFill>
                <a:latin typeface="Google Sans"/>
                <a:ea typeface="Google Sans"/>
              </a:rPr>
              <a:t> statement skips the current iteration and moves to the next one.</a:t>
            </a:r>
            <a:endParaRPr sz="1600" b="0" i="0">
              <a:solidFill>
                <a:srgbClr val="001D35"/>
              </a:solidFill>
              <a:latin typeface="Google Sans"/>
              <a:ea typeface="Google Sans"/>
            </a:endParaRPr>
          </a:p>
          <a:p>
            <a:pPr marL="0" indent="0">
              <a:lnSpc>
                <a:spcPts val="1100"/>
              </a:lnSpc>
              <a:spcBef>
                <a:spcPct val="0"/>
              </a:spcBef>
              <a:spcAft>
                <a:spcPts val="400"/>
              </a:spcAft>
              <a:buFont typeface="Arial" panose="020B0604020202020204"/>
              <a:buChar char="•"/>
            </a:pPr>
            <a:r>
              <a:rPr sz="1600" b="0" i="0">
                <a:solidFill>
                  <a:srgbClr val="001D35"/>
                </a:solidFill>
                <a:latin typeface="monospace"/>
                <a:ea typeface="monospace"/>
              </a:rPr>
              <a:t>else</a:t>
            </a:r>
            <a:r>
              <a:rPr sz="1600" b="0" i="0">
                <a:solidFill>
                  <a:srgbClr val="001D35"/>
                </a:solidFill>
                <a:latin typeface="Google Sans"/>
                <a:ea typeface="Google Sans"/>
              </a:rPr>
              <a:t> Clause: A </a:t>
            </a:r>
            <a:r>
              <a:rPr sz="1600" b="0" i="0">
                <a:solidFill>
                  <a:srgbClr val="001D35"/>
                </a:solidFill>
                <a:latin typeface="monospace"/>
                <a:ea typeface="monospace"/>
              </a:rPr>
              <a:t>while</a:t>
            </a:r>
            <a:r>
              <a:rPr sz="1600" b="0" i="0">
                <a:solidFill>
                  <a:srgbClr val="001D35"/>
                </a:solidFill>
                <a:latin typeface="Google Sans"/>
                <a:ea typeface="Google Sans"/>
              </a:rPr>
              <a:t> loop can have an optional </a:t>
            </a:r>
            <a:r>
              <a:rPr sz="1600" b="0" i="0">
                <a:solidFill>
                  <a:srgbClr val="001D35"/>
                </a:solidFill>
                <a:latin typeface="monospace"/>
                <a:ea typeface="monospace"/>
              </a:rPr>
              <a:t>else</a:t>
            </a:r>
            <a:r>
              <a:rPr sz="1600" b="0" i="0">
                <a:solidFill>
                  <a:srgbClr val="001D35"/>
                </a:solidFill>
                <a:latin typeface="Google Sans"/>
                <a:ea typeface="Google Sans"/>
              </a:rPr>
              <a:t> clause, which is executed when the loop terminates normally (not by a </a:t>
            </a:r>
            <a:r>
              <a:rPr sz="1600" b="0" i="0">
                <a:solidFill>
                  <a:srgbClr val="001D35"/>
                </a:solidFill>
                <a:latin typeface="monospace"/>
                <a:ea typeface="monospace"/>
              </a:rPr>
              <a:t>break</a:t>
            </a:r>
            <a:r>
              <a:rPr sz="1600" b="0" i="0">
                <a:solidFill>
                  <a:srgbClr val="001D35"/>
                </a:solidFill>
                <a:latin typeface="Google Sans"/>
                <a:ea typeface="Google Sans"/>
              </a:rPr>
              <a:t> statement).</a:t>
            </a:r>
            <a:endParaRPr sz="1600" b="0" i="0">
              <a:solidFill>
                <a:srgbClr val="001D35"/>
              </a:solidFill>
              <a:latin typeface="Google Sans"/>
              <a:ea typeface="Google Sans"/>
            </a:endParaRPr>
          </a:p>
          <a:p>
            <a:pPr marL="0" indent="0">
              <a:lnSpc>
                <a:spcPts val="1100"/>
              </a:lnSpc>
              <a:spcBef>
                <a:spcPct val="0"/>
              </a:spcBef>
              <a:spcAft>
                <a:spcPct val="0"/>
              </a:spcAft>
              <a:buFont typeface="Arial" panose="020B0604020202020204"/>
              <a:buChar char="•"/>
            </a:pPr>
            <a:r>
              <a:rPr sz="1600" b="0" i="0">
                <a:solidFill>
                  <a:srgbClr val="001D35"/>
                </a:solidFill>
                <a:latin typeface="Google Sans"/>
                <a:ea typeface="Google Sans"/>
              </a:rPr>
              <a:t>No </a:t>
            </a:r>
            <a:r>
              <a:rPr sz="1600" b="0" i="0">
                <a:solidFill>
                  <a:srgbClr val="001D35"/>
                </a:solidFill>
                <a:latin typeface="monospace"/>
                <a:ea typeface="monospace"/>
              </a:rPr>
              <a:t>do-while</a:t>
            </a:r>
            <a:r>
              <a:rPr sz="1600" b="0" i="0">
                <a:solidFill>
                  <a:srgbClr val="001D35"/>
                </a:solidFill>
                <a:latin typeface="Google Sans"/>
                <a:ea typeface="Google Sans"/>
              </a:rPr>
              <a:t> Loop: Python does not have a </a:t>
            </a:r>
            <a:r>
              <a:rPr sz="1600" b="0" i="0">
                <a:solidFill>
                  <a:srgbClr val="001D35"/>
                </a:solidFill>
                <a:latin typeface="monospace"/>
                <a:ea typeface="monospace"/>
              </a:rPr>
              <a:t>do-while</a:t>
            </a:r>
            <a:r>
              <a:rPr sz="1600" b="0" i="0">
                <a:solidFill>
                  <a:srgbClr val="001D35"/>
                </a:solidFill>
                <a:latin typeface="Google Sans"/>
                <a:ea typeface="Google Sans"/>
              </a:rPr>
              <a:t> loop.</a:t>
            </a:r>
            <a:endParaRPr sz="1600" b="0" i="0">
              <a:solidFill>
                <a:srgbClr val="001D35"/>
              </a:solidFill>
              <a:latin typeface="Google Sans"/>
              <a:ea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5590" y="-3676015"/>
            <a:ext cx="11533505" cy="11689715"/>
          </a:xfrm>
          <a:prstGeom prst="rect">
            <a:avLst/>
          </a:prstGeom>
        </p:spPr>
        <p:txBody>
          <a:bodyPr wrap="square">
            <a:spAutoFit/>
          </a:bodyPr>
          <a:p>
            <a:pPr marL="0" indent="0">
              <a:spcBef>
                <a:spcPct val="0"/>
              </a:spcBef>
              <a:spcAft>
                <a:spcPts val="1000"/>
              </a:spcAft>
            </a:pPr>
            <a:r>
              <a:rPr sz="2100" b="0" i="0">
                <a:solidFill>
                  <a:srgbClr val="001D35"/>
                </a:solidFill>
                <a:latin typeface="Google Sans"/>
                <a:ea typeface="Google Sans"/>
              </a:rPr>
              <a:t>A </a:t>
            </a:r>
            <a:r>
              <a:rPr sz="2100" b="0" i="0">
                <a:solidFill>
                  <a:srgbClr val="001D35"/>
                </a:solidFill>
                <a:latin typeface="monospace"/>
                <a:ea typeface="monospace"/>
              </a:rPr>
              <a:t>while</a:t>
            </a:r>
            <a:r>
              <a:rPr sz="2100" b="0" i="0">
                <a:solidFill>
                  <a:srgbClr val="001D35"/>
                </a:solidFill>
                <a:latin typeface="Google Sans"/>
                <a:ea typeface="Google Sans"/>
              </a:rPr>
              <a:t> loop in Python executes a block of code repeatedly as long as a certain condition remains true. Here are some real-life examples: </a:t>
            </a:r>
            <a:endParaRPr sz="2100" b="0" i="0">
              <a:solidFill>
                <a:srgbClr val="001D35"/>
              </a:solidFill>
              <a:latin typeface="Google Sans"/>
              <a:ea typeface="Google Sans"/>
            </a:endParaRPr>
          </a:p>
          <a:p>
            <a:pPr marL="0" indent="0">
              <a:lnSpc>
                <a:spcPts val="1300"/>
              </a:lnSpc>
              <a:spcBef>
                <a:spcPts val="1000"/>
              </a:spcBef>
              <a:spcAft>
                <a:spcPts val="500"/>
              </a:spcAft>
            </a:pPr>
            <a:r>
              <a:rPr sz="2100" b="0" i="0">
                <a:solidFill>
                  <a:srgbClr val="001D35"/>
                </a:solidFill>
                <a:latin typeface="Google Sans"/>
                <a:ea typeface="Google Sans"/>
              </a:rPr>
              <a:t>1. User Input Validation:</a:t>
            </a:r>
            <a:endParaRPr sz="2100" b="0" i="0">
              <a:solidFill>
                <a:srgbClr val="001D35"/>
              </a:solidFill>
              <a:latin typeface="Google Sans"/>
              <a:ea typeface="Google Sans"/>
            </a:endParaRPr>
          </a:p>
          <a:p>
            <a:pPr marL="0" indent="0">
              <a:lnSpc>
                <a:spcPts val="1100"/>
              </a:lnSpc>
              <a:spcBef>
                <a:spcPct val="0"/>
              </a:spcBef>
              <a:spcAft>
                <a:spcPts val="400"/>
              </a:spcAft>
              <a:buFont typeface="Arial" panose="020B0604020202020204"/>
              <a:buChar char="•"/>
            </a:pPr>
            <a:r>
              <a:rPr b="0" i="0">
                <a:solidFill>
                  <a:srgbClr val="001D35"/>
                </a:solidFill>
                <a:latin typeface="Google Sans"/>
                <a:ea typeface="Google Sans"/>
              </a:rPr>
              <a:t>A program might need to repeatedly ask the user for input until a valid response is given.</a:t>
            </a:r>
            <a:endParaRPr b="0" i="0">
              <a:solidFill>
                <a:srgbClr val="001D35"/>
              </a:solidFill>
              <a:latin typeface="Google Sans"/>
              <a:ea typeface="Google Sans"/>
            </a:endParaRPr>
          </a:p>
          <a:p>
            <a:pPr marL="0" indent="0">
              <a:lnSpc>
                <a:spcPts val="1100"/>
              </a:lnSpc>
              <a:spcBef>
                <a:spcPct val="0"/>
              </a:spcBef>
              <a:spcAft>
                <a:spcPct val="0"/>
              </a:spcAft>
              <a:buFont typeface="Arial" panose="020B0604020202020204"/>
              <a:buChar char="•"/>
            </a:pPr>
            <a:r>
              <a:rPr b="0" i="0">
                <a:solidFill>
                  <a:srgbClr val="001D35"/>
                </a:solidFill>
                <a:latin typeface="Google Sans"/>
                <a:ea typeface="Google Sans"/>
              </a:rPr>
              <a:t>For example, prompting for a username until it meets certain criteria (e.g., minimum length, no spaces).</a:t>
            </a:r>
            <a:endParaRPr b="0" i="0">
              <a:solidFill>
                <a:srgbClr val="001D35"/>
              </a:solidFill>
              <a:latin typeface="Google Sans"/>
              <a:ea typeface="Google Sans"/>
            </a:endParaRPr>
          </a:p>
          <a:p>
            <a:pPr marL="0" indent="0">
              <a:spcAft>
                <a:spcPts val="1000"/>
              </a:spcAft>
            </a:pPr>
            <a:r>
              <a:rPr sz="1600" b="0" i="0">
                <a:solidFill>
                  <a:srgbClr val="001D35"/>
                </a:solidFill>
                <a:latin typeface="Google Sans"/>
                <a:ea typeface="Google Sans"/>
              </a:rPr>
              <a:t>Python</a:t>
            </a:r>
            <a:endParaRPr sz="1600" b="0" i="0">
              <a:solidFill>
                <a:srgbClr val="001D35"/>
              </a:solidFill>
              <a:latin typeface="Google Sans"/>
              <a:ea typeface="Google Sans"/>
            </a:endParaRPr>
          </a:p>
          <a:p>
            <a:pPr marL="0" indent="0">
              <a:lnSpc>
                <a:spcPts val="1100"/>
              </a:lnSpc>
              <a:spcBef>
                <a:spcPct val="0"/>
              </a:spcBef>
              <a:spcAft>
                <a:spcPct val="0"/>
              </a:spcAft>
            </a:pPr>
            <a:r>
              <a:rPr sz="1600" b="0" i="0">
                <a:solidFill>
                  <a:srgbClr val="9334E6"/>
                </a:solidFill>
                <a:latin typeface="monospace"/>
                <a:ea typeface="monospace"/>
              </a:rPr>
              <a:t>whileTrue</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B45908"/>
                </a:solidFill>
                <a:latin typeface="monospace"/>
                <a:ea typeface="monospace"/>
              </a:rPr>
              <a:t>username</a:t>
            </a:r>
            <a:r>
              <a:rPr sz="1600" b="0" i="0">
                <a:solidFill>
                  <a:srgbClr val="001D35"/>
                </a:solidFill>
                <a:latin typeface="monospace"/>
                <a:ea typeface="monospace"/>
              </a:rPr>
              <a:t> = input(</a:t>
            </a:r>
            <a:r>
              <a:rPr sz="1600" b="0" i="0">
                <a:solidFill>
                  <a:srgbClr val="188038"/>
                </a:solidFill>
                <a:latin typeface="monospace"/>
                <a:ea typeface="monospace"/>
              </a:rPr>
              <a:t>"Enter username (at least 5 characters, no spaces): "</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9334E6"/>
                </a:solidFill>
                <a:latin typeface="monospace"/>
                <a:ea typeface="monospace"/>
              </a:rPr>
              <a:t>if</a:t>
            </a:r>
            <a:r>
              <a:rPr sz="1600" b="0" i="0">
                <a:solidFill>
                  <a:srgbClr val="001D35"/>
                </a:solidFill>
                <a:latin typeface="monospace"/>
                <a:ea typeface="monospace"/>
              </a:rPr>
              <a:t> len(username) &gt;= </a:t>
            </a:r>
            <a:r>
              <a:rPr sz="1600" b="0" i="0">
                <a:solidFill>
                  <a:srgbClr val="B45908"/>
                </a:solidFill>
                <a:latin typeface="monospace"/>
                <a:ea typeface="monospace"/>
              </a:rPr>
              <a:t>5</a:t>
            </a:r>
            <a:r>
              <a:rPr sz="1600" b="0" i="0">
                <a:solidFill>
                  <a:srgbClr val="9334E6"/>
                </a:solidFill>
                <a:latin typeface="monospace"/>
                <a:ea typeface="monospace"/>
              </a:rPr>
              <a:t>and</a:t>
            </a:r>
            <a:r>
              <a:rPr sz="1600" b="0" i="0">
                <a:solidFill>
                  <a:srgbClr val="188038"/>
                </a:solidFill>
                <a:latin typeface="monospace"/>
                <a:ea typeface="monospace"/>
              </a:rPr>
              <a:t>""</a:t>
            </a:r>
            <a:r>
              <a:rPr sz="1600" b="0" i="0">
                <a:solidFill>
                  <a:srgbClr val="9334E6"/>
                </a:solidFill>
                <a:latin typeface="monospace"/>
                <a:ea typeface="monospace"/>
              </a:rPr>
              <a:t>notin</a:t>
            </a:r>
            <a:r>
              <a:rPr sz="1600" b="0" i="0">
                <a:solidFill>
                  <a:srgbClr val="001D35"/>
                </a:solidFill>
                <a:latin typeface="monospace"/>
                <a:ea typeface="monospace"/>
              </a:rPr>
              <a:t> username:</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9334E6"/>
                </a:solidFill>
                <a:latin typeface="monospace"/>
                <a:ea typeface="monospace"/>
              </a:rPr>
              <a:t>break</a:t>
            </a:r>
            <a:endParaRPr sz="1600" b="0" i="0">
              <a:solidFill>
                <a:srgbClr val="9334E6"/>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9334E6"/>
                </a:solidFill>
                <a:latin typeface="monospace"/>
                <a:ea typeface="monospace"/>
              </a:rPr>
              <a:t>else</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print(</a:t>
            </a:r>
            <a:r>
              <a:rPr sz="1600" b="0" i="0">
                <a:solidFill>
                  <a:srgbClr val="188038"/>
                </a:solidFill>
                <a:latin typeface="monospace"/>
                <a:ea typeface="monospace"/>
              </a:rPr>
              <a:t>"Invalid username. Please try again."</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300"/>
              </a:lnSpc>
              <a:spcBef>
                <a:spcPts val="1000"/>
              </a:spcBef>
              <a:spcAft>
                <a:spcPts val="500"/>
              </a:spcAft>
            </a:pPr>
            <a:r>
              <a:rPr sz="2100" b="0" i="0">
                <a:solidFill>
                  <a:srgbClr val="001D35"/>
                </a:solidFill>
                <a:latin typeface="Google Sans"/>
                <a:ea typeface="Google Sans"/>
              </a:rPr>
              <a:t>2. Countdown Timer:</a:t>
            </a:r>
            <a:endParaRPr sz="2100" b="0" i="0">
              <a:solidFill>
                <a:srgbClr val="001D35"/>
              </a:solidFill>
              <a:latin typeface="Google Sans"/>
              <a:ea typeface="Google Sans"/>
            </a:endParaRPr>
          </a:p>
          <a:p>
            <a:pPr marL="0" indent="0">
              <a:lnSpc>
                <a:spcPts val="1100"/>
              </a:lnSpc>
              <a:spcBef>
                <a:spcPct val="0"/>
              </a:spcBef>
              <a:spcAft>
                <a:spcPct val="0"/>
              </a:spcAft>
              <a:buFont typeface="Arial" panose="020B0604020202020204"/>
              <a:buChar char="•"/>
            </a:pPr>
            <a:r>
              <a:rPr b="0" i="0">
                <a:solidFill>
                  <a:srgbClr val="001D35"/>
                </a:solidFill>
                <a:latin typeface="Google Sans"/>
                <a:ea typeface="Google Sans"/>
              </a:rPr>
              <a:t>A countdown timer can be implemented using a while loop that decrements a counter variable until it reaches zero.</a:t>
            </a:r>
            <a:endParaRPr b="0" i="0">
              <a:solidFill>
                <a:srgbClr val="001D35"/>
              </a:solidFill>
              <a:latin typeface="Google Sans"/>
              <a:ea typeface="Google Sans"/>
            </a:endParaRPr>
          </a:p>
          <a:p>
            <a:pPr marL="0" indent="0">
              <a:spcAft>
                <a:spcPts val="1000"/>
              </a:spcAft>
            </a:pPr>
            <a:r>
              <a:rPr sz="1600" b="0" i="0">
                <a:solidFill>
                  <a:srgbClr val="001D35"/>
                </a:solidFill>
                <a:latin typeface="Google Sans"/>
                <a:ea typeface="Google Sans"/>
              </a:rPr>
              <a:t>Python</a:t>
            </a:r>
            <a:endParaRPr sz="1600" b="0" i="0">
              <a:solidFill>
                <a:srgbClr val="001D35"/>
              </a:solidFill>
              <a:latin typeface="Google Sans"/>
              <a:ea typeface="Google Sans"/>
            </a:endParaRPr>
          </a:p>
          <a:p>
            <a:pPr marL="0" indent="0">
              <a:lnSpc>
                <a:spcPts val="1100"/>
              </a:lnSpc>
              <a:spcBef>
                <a:spcPct val="0"/>
              </a:spcBef>
              <a:spcAft>
                <a:spcPct val="0"/>
              </a:spcAft>
            </a:pPr>
            <a:r>
              <a:rPr sz="1600" b="0" i="0">
                <a:solidFill>
                  <a:srgbClr val="B45908"/>
                </a:solidFill>
                <a:latin typeface="monospace"/>
                <a:ea typeface="monospace"/>
              </a:rPr>
              <a:t>time</a:t>
            </a:r>
            <a:r>
              <a:rPr sz="1600" b="0" i="0">
                <a:solidFill>
                  <a:srgbClr val="001D35"/>
                </a:solidFill>
                <a:latin typeface="monospace"/>
                <a:ea typeface="monospace"/>
              </a:rPr>
              <a:t> = </a:t>
            </a:r>
            <a:r>
              <a:rPr sz="1600" b="0" i="0">
                <a:solidFill>
                  <a:srgbClr val="B45908"/>
                </a:solidFill>
                <a:latin typeface="monospace"/>
                <a:ea typeface="monospace"/>
              </a:rPr>
              <a:t>10</a:t>
            </a:r>
            <a:endParaRPr sz="1600" b="0" i="0">
              <a:solidFill>
                <a:srgbClr val="B45908"/>
              </a:solidFill>
              <a:latin typeface="monospace"/>
              <a:ea typeface="monospace"/>
            </a:endParaRPr>
          </a:p>
          <a:p>
            <a:pPr marL="0" indent="0">
              <a:lnSpc>
                <a:spcPts val="1100"/>
              </a:lnSpc>
              <a:spcBef>
                <a:spcPct val="0"/>
              </a:spcBef>
              <a:spcAft>
                <a:spcPct val="0"/>
              </a:spcAft>
            </a:pPr>
            <a:r>
              <a:rPr sz="1600" b="0" i="0">
                <a:solidFill>
                  <a:srgbClr val="9334E6"/>
                </a:solidFill>
                <a:latin typeface="monospace"/>
                <a:ea typeface="monospace"/>
              </a:rPr>
              <a:t>while</a:t>
            </a:r>
            <a:r>
              <a:rPr sz="1600" b="0" i="0">
                <a:solidFill>
                  <a:srgbClr val="001D35"/>
                </a:solidFill>
                <a:latin typeface="monospace"/>
                <a:ea typeface="monospace"/>
              </a:rPr>
              <a:t> time &gt; </a:t>
            </a:r>
            <a:r>
              <a:rPr sz="1600" b="0" i="0">
                <a:solidFill>
                  <a:srgbClr val="B45908"/>
                </a:solidFill>
                <a:latin typeface="monospace"/>
                <a:ea typeface="monospace"/>
              </a:rPr>
              <a:t>0</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print(</a:t>
            </a:r>
            <a:r>
              <a:rPr sz="1600" b="0" i="0">
                <a:solidFill>
                  <a:srgbClr val="188038"/>
                </a:solidFill>
                <a:latin typeface="monospace"/>
                <a:ea typeface="monospace"/>
              </a:rPr>
              <a:t>f"Time remaining: </a:t>
            </a:r>
            <a:r>
              <a:rPr sz="1600" b="0" i="0">
                <a:solidFill>
                  <a:srgbClr val="001D35"/>
                </a:solidFill>
                <a:latin typeface="monospace"/>
                <a:ea typeface="monospace"/>
              </a:rPr>
              <a:t>{time}</a:t>
            </a:r>
            <a:r>
              <a:rPr sz="1600" b="0" i="0">
                <a:solidFill>
                  <a:srgbClr val="188038"/>
                </a:solidFill>
                <a:latin typeface="monospace"/>
                <a:ea typeface="monospace"/>
              </a:rPr>
              <a:t>"</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time -= </a:t>
            </a:r>
            <a:r>
              <a:rPr sz="1600" b="0" i="0">
                <a:solidFill>
                  <a:srgbClr val="B45908"/>
                </a:solidFill>
                <a:latin typeface="monospace"/>
                <a:ea typeface="monospace"/>
              </a:rPr>
              <a:t>1</a:t>
            </a:r>
            <a:endParaRPr sz="1600" b="0" i="0">
              <a:solidFill>
                <a:srgbClr val="B45908"/>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print(</a:t>
            </a:r>
            <a:r>
              <a:rPr sz="1600" b="0" i="0">
                <a:solidFill>
                  <a:srgbClr val="188038"/>
                </a:solidFill>
                <a:latin typeface="monospace"/>
                <a:ea typeface="monospace"/>
              </a:rPr>
              <a:t>"Time's up!"</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300"/>
              </a:lnSpc>
              <a:spcBef>
                <a:spcPts val="1000"/>
              </a:spcBef>
              <a:spcAft>
                <a:spcPts val="500"/>
              </a:spcAft>
            </a:pPr>
            <a:r>
              <a:rPr sz="2100" b="0" i="0">
                <a:solidFill>
                  <a:srgbClr val="001D35"/>
                </a:solidFill>
                <a:latin typeface="Google Sans"/>
                <a:ea typeface="Google Sans"/>
              </a:rPr>
              <a:t>3. Game Loops:</a:t>
            </a:r>
            <a:endParaRPr sz="2100" b="0" i="0">
              <a:solidFill>
                <a:srgbClr val="001D35"/>
              </a:solidFill>
              <a:latin typeface="Google Sans"/>
              <a:ea typeface="Google Sans"/>
            </a:endParaRPr>
          </a:p>
          <a:p>
            <a:pPr marL="0" indent="0">
              <a:lnSpc>
                <a:spcPts val="1100"/>
              </a:lnSpc>
              <a:spcBef>
                <a:spcPct val="0"/>
              </a:spcBef>
              <a:spcAft>
                <a:spcPct val="0"/>
              </a:spcAft>
              <a:buFont typeface="Arial" panose="020B0604020202020204"/>
              <a:buChar char="•"/>
            </a:pPr>
            <a:r>
              <a:rPr b="0" i="0">
                <a:solidFill>
                  <a:srgbClr val="001D35"/>
                </a:solidFill>
                <a:latin typeface="Google Sans"/>
                <a:ea typeface="Google Sans"/>
              </a:rPr>
              <a:t>In games, a </a:t>
            </a:r>
            <a:r>
              <a:rPr b="0" i="0">
                <a:solidFill>
                  <a:srgbClr val="001D35"/>
                </a:solidFill>
                <a:latin typeface="monospace"/>
                <a:ea typeface="monospace"/>
              </a:rPr>
              <a:t>while</a:t>
            </a:r>
            <a:r>
              <a:rPr b="0" i="0">
                <a:solidFill>
                  <a:srgbClr val="001D35"/>
                </a:solidFill>
                <a:latin typeface="Google Sans"/>
                <a:ea typeface="Google Sans"/>
              </a:rPr>
              <a:t> loop is used to keep the game running until a certain condition is met (e.g., the player loses, the game is won).</a:t>
            </a:r>
            <a:endParaRPr b="0" i="0">
              <a:solidFill>
                <a:srgbClr val="001D35"/>
              </a:solidFill>
              <a:latin typeface="Google Sans"/>
              <a:ea typeface="Google Sans"/>
            </a:endParaRPr>
          </a:p>
          <a:p>
            <a:pPr marL="0" indent="0">
              <a:spcAft>
                <a:spcPts val="1000"/>
              </a:spcAft>
            </a:pPr>
            <a:r>
              <a:rPr sz="1600" b="0" i="0">
                <a:solidFill>
                  <a:srgbClr val="001D35"/>
                </a:solidFill>
                <a:latin typeface="Google Sans"/>
                <a:ea typeface="Google Sans"/>
              </a:rPr>
              <a:t>Python</a:t>
            </a:r>
            <a:endParaRPr sz="1600" b="0" i="0">
              <a:solidFill>
                <a:srgbClr val="001D35"/>
              </a:solidFill>
              <a:latin typeface="Google Sans"/>
              <a:ea typeface="Google Sans"/>
            </a:endParaRPr>
          </a:p>
          <a:p>
            <a:pPr marL="0" indent="0">
              <a:lnSpc>
                <a:spcPts val="1100"/>
              </a:lnSpc>
              <a:spcBef>
                <a:spcPct val="0"/>
              </a:spcBef>
              <a:spcAft>
                <a:spcPct val="0"/>
              </a:spcAft>
            </a:pPr>
            <a:r>
              <a:rPr sz="1600" b="0" i="0">
                <a:solidFill>
                  <a:srgbClr val="B45908"/>
                </a:solidFill>
                <a:latin typeface="monospace"/>
                <a:ea typeface="monospace"/>
              </a:rPr>
              <a:t>game_over</a:t>
            </a:r>
            <a:r>
              <a:rPr sz="1600" b="0" i="0">
                <a:solidFill>
                  <a:srgbClr val="001D35"/>
                </a:solidFill>
                <a:latin typeface="monospace"/>
                <a:ea typeface="monospace"/>
              </a:rPr>
              <a:t> = </a:t>
            </a:r>
            <a:r>
              <a:rPr sz="1600" b="0" i="0">
                <a:solidFill>
                  <a:srgbClr val="9334E6"/>
                </a:solidFill>
                <a:latin typeface="monospace"/>
                <a:ea typeface="monospace"/>
              </a:rPr>
              <a:t>False</a:t>
            </a:r>
            <a:endParaRPr sz="1600" b="0" i="0">
              <a:solidFill>
                <a:srgbClr val="9334E6"/>
              </a:solidFill>
              <a:latin typeface="monospace"/>
              <a:ea typeface="monospace"/>
            </a:endParaRPr>
          </a:p>
          <a:p>
            <a:pPr marL="0" indent="0">
              <a:lnSpc>
                <a:spcPts val="1100"/>
              </a:lnSpc>
              <a:spcBef>
                <a:spcPct val="0"/>
              </a:spcBef>
              <a:spcAft>
                <a:spcPct val="0"/>
              </a:spcAft>
            </a:pPr>
            <a:r>
              <a:rPr sz="1600" b="0" i="0">
                <a:solidFill>
                  <a:srgbClr val="9334E6"/>
                </a:solidFill>
                <a:latin typeface="monospace"/>
                <a:ea typeface="monospace"/>
              </a:rPr>
              <a:t>whilenot</a:t>
            </a:r>
            <a:r>
              <a:rPr sz="1600" b="0" i="0">
                <a:solidFill>
                  <a:srgbClr val="001D35"/>
                </a:solidFill>
                <a:latin typeface="monospace"/>
                <a:ea typeface="monospace"/>
              </a:rPr>
              <a:t> game_over:</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1">
                <a:solidFill>
                  <a:srgbClr val="80868B"/>
                </a:solidFill>
                <a:latin typeface="monospace"/>
                <a:ea typeface="monospace"/>
              </a:rPr>
              <a:t># game logic to update game state</a:t>
            </a:r>
            <a:endParaRPr sz="1600" b="0" i="1">
              <a:solidFill>
                <a:srgbClr val="80868B"/>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1">
                <a:solidFill>
                  <a:srgbClr val="80868B"/>
                </a:solidFill>
                <a:latin typeface="monospace"/>
                <a:ea typeface="monospace"/>
              </a:rPr>
              <a:t># check if game over</a:t>
            </a:r>
            <a:endParaRPr sz="1600" b="0" i="1">
              <a:solidFill>
                <a:srgbClr val="80868B"/>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9334E6"/>
                </a:solidFill>
                <a:latin typeface="monospace"/>
                <a:ea typeface="monospace"/>
              </a:rPr>
              <a:t>if</a:t>
            </a:r>
            <a:r>
              <a:rPr sz="1600" b="0" i="0">
                <a:solidFill>
                  <a:srgbClr val="001D35"/>
                </a:solidFill>
                <a:latin typeface="monospace"/>
                <a:ea typeface="monospace"/>
              </a:rPr>
              <a:t> player_health &lt;= </a:t>
            </a:r>
            <a:r>
              <a:rPr sz="1600" b="0" i="0">
                <a:solidFill>
                  <a:srgbClr val="B45908"/>
                </a:solidFill>
                <a:latin typeface="monospace"/>
                <a:ea typeface="monospace"/>
              </a:rPr>
              <a:t>0</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B45908"/>
                </a:solidFill>
                <a:latin typeface="monospace"/>
                <a:ea typeface="monospace"/>
              </a:rPr>
              <a:t>game_over</a:t>
            </a:r>
            <a:r>
              <a:rPr sz="1600" b="0" i="0">
                <a:solidFill>
                  <a:srgbClr val="001D35"/>
                </a:solidFill>
                <a:latin typeface="monospace"/>
                <a:ea typeface="monospace"/>
              </a:rPr>
              <a:t> = </a:t>
            </a:r>
            <a:r>
              <a:rPr sz="1600" b="0" i="0">
                <a:solidFill>
                  <a:srgbClr val="9334E6"/>
                </a:solidFill>
                <a:latin typeface="monospace"/>
                <a:ea typeface="monospace"/>
              </a:rPr>
              <a:t>True</a:t>
            </a:r>
            <a:endParaRPr sz="1600" b="0" i="0">
              <a:solidFill>
                <a:srgbClr val="9334E6"/>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print(</a:t>
            </a:r>
            <a:r>
              <a:rPr sz="1600" b="0" i="0">
                <a:solidFill>
                  <a:srgbClr val="188038"/>
                </a:solidFill>
                <a:latin typeface="monospace"/>
                <a:ea typeface="monospace"/>
              </a:rPr>
              <a:t>"Game Over!"</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300"/>
              </a:lnSpc>
              <a:spcBef>
                <a:spcPts val="1000"/>
              </a:spcBef>
              <a:spcAft>
                <a:spcPts val="500"/>
              </a:spcAft>
            </a:pPr>
            <a:r>
              <a:rPr sz="2100" b="0" i="0">
                <a:solidFill>
                  <a:srgbClr val="001D35"/>
                </a:solidFill>
                <a:latin typeface="Google Sans"/>
                <a:ea typeface="Google Sans"/>
              </a:rPr>
              <a:t>4. Continuous Data Processing:</a:t>
            </a:r>
            <a:endParaRPr sz="2100" b="0" i="0">
              <a:solidFill>
                <a:srgbClr val="001D35"/>
              </a:solidFill>
              <a:latin typeface="Google Sans"/>
              <a:ea typeface="Google Sans"/>
            </a:endParaRPr>
          </a:p>
          <a:p>
            <a:pPr marL="0" indent="0">
              <a:lnSpc>
                <a:spcPts val="1100"/>
              </a:lnSpc>
              <a:spcBef>
                <a:spcPct val="0"/>
              </a:spcBef>
              <a:spcAft>
                <a:spcPts val="400"/>
              </a:spcAft>
              <a:buFont typeface="Arial" panose="020B0604020202020204"/>
              <a:buChar char="•"/>
            </a:pPr>
            <a:r>
              <a:rPr b="0" i="0">
                <a:solidFill>
                  <a:srgbClr val="001D35"/>
                </a:solidFill>
                <a:latin typeface="Google Sans"/>
                <a:ea typeface="Google Sans"/>
              </a:rPr>
              <a:t>A program might need to process data continuously, such as reading from a sensor or network stream.</a:t>
            </a:r>
            <a:endParaRPr b="0" i="0">
              <a:solidFill>
                <a:srgbClr val="001D35"/>
              </a:solidFill>
              <a:latin typeface="Google Sans"/>
              <a:ea typeface="Google Sans"/>
            </a:endParaRPr>
          </a:p>
          <a:p>
            <a:pPr marL="0" indent="0">
              <a:lnSpc>
                <a:spcPts val="1100"/>
              </a:lnSpc>
              <a:spcBef>
                <a:spcPct val="0"/>
              </a:spcBef>
              <a:spcAft>
                <a:spcPct val="0"/>
              </a:spcAft>
              <a:buFont typeface="Arial" panose="020B0604020202020204"/>
              <a:buChar char="•"/>
            </a:pPr>
            <a:r>
              <a:rPr b="0" i="0">
                <a:solidFill>
                  <a:srgbClr val="001D35"/>
                </a:solidFill>
                <a:latin typeface="Google Sans"/>
                <a:ea typeface="Google Sans"/>
              </a:rPr>
              <a:t>The loop continues as long as new data is available.</a:t>
            </a:r>
            <a:endParaRPr b="0" i="0">
              <a:solidFill>
                <a:srgbClr val="001D35"/>
              </a:solidFill>
              <a:latin typeface="Google Sans"/>
              <a:ea typeface="Google Sans"/>
            </a:endParaRPr>
          </a:p>
          <a:p>
            <a:pPr marL="0" indent="0">
              <a:spcAft>
                <a:spcPts val="1000"/>
              </a:spcAft>
            </a:pPr>
            <a:r>
              <a:rPr sz="1600" b="0" i="0">
                <a:solidFill>
                  <a:srgbClr val="001D35"/>
                </a:solidFill>
                <a:latin typeface="Google Sans"/>
                <a:ea typeface="Google Sans"/>
              </a:rPr>
              <a:t>Python</a:t>
            </a:r>
            <a:endParaRPr sz="1600" b="0" i="0">
              <a:solidFill>
                <a:srgbClr val="001D35"/>
              </a:solidFill>
              <a:latin typeface="Google Sans"/>
              <a:ea typeface="Google Sans"/>
            </a:endParaRPr>
          </a:p>
          <a:p>
            <a:pPr marL="0" indent="0">
              <a:lnSpc>
                <a:spcPts val="1100"/>
              </a:lnSpc>
              <a:spcBef>
                <a:spcPct val="0"/>
              </a:spcBef>
              <a:spcAft>
                <a:spcPct val="0"/>
              </a:spcAft>
            </a:pPr>
            <a:r>
              <a:rPr sz="1600" b="0" i="0">
                <a:solidFill>
                  <a:srgbClr val="9334E6"/>
                </a:solidFill>
                <a:latin typeface="monospace"/>
                <a:ea typeface="monospace"/>
              </a:rPr>
              <a:t>whileTrue</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B45908"/>
                </a:solidFill>
                <a:latin typeface="monospace"/>
                <a:ea typeface="monospace"/>
              </a:rPr>
              <a:t>data</a:t>
            </a:r>
            <a:r>
              <a:rPr sz="1600" b="0" i="0">
                <a:solidFill>
                  <a:srgbClr val="001D35"/>
                </a:solidFill>
                <a:latin typeface="monospace"/>
                <a:ea typeface="monospace"/>
              </a:rPr>
              <a:t> = read_sensor_data()</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9334E6"/>
                </a:solidFill>
                <a:latin typeface="monospace"/>
                <a:ea typeface="monospace"/>
              </a:rPr>
              <a:t>if</a:t>
            </a:r>
            <a:r>
              <a:rPr sz="1600" b="0" i="0">
                <a:solidFill>
                  <a:srgbClr val="001D35"/>
                </a:solidFill>
                <a:latin typeface="monospace"/>
                <a:ea typeface="monospace"/>
              </a:rPr>
              <a:t> data:</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process_data(data)</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9334E6"/>
                </a:solidFill>
                <a:latin typeface="monospace"/>
                <a:ea typeface="monospace"/>
              </a:rPr>
              <a:t>else</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break</a:t>
            </a:r>
            <a:endParaRPr sz="1600" b="0" i="0">
              <a:solidFill>
                <a:srgbClr val="001D35"/>
              </a:solidFill>
              <a:latin typeface="monospace"/>
              <a:ea typeface="monospace"/>
            </a:endParaRPr>
          </a:p>
          <a:p>
            <a:pPr marL="0" indent="0">
              <a:lnSpc>
                <a:spcPts val="1300"/>
              </a:lnSpc>
              <a:spcBef>
                <a:spcPts val="1000"/>
              </a:spcBef>
              <a:spcAft>
                <a:spcPts val="500"/>
              </a:spcAft>
            </a:pPr>
            <a:r>
              <a:rPr sz="2100" b="0" i="0">
                <a:solidFill>
                  <a:srgbClr val="001D35"/>
                </a:solidFill>
                <a:latin typeface="Google Sans"/>
                <a:ea typeface="Google Sans"/>
              </a:rPr>
              <a:t>5. Menu-Driven Programs:</a:t>
            </a:r>
            <a:endParaRPr sz="2100" b="0" i="0">
              <a:solidFill>
                <a:srgbClr val="001D35"/>
              </a:solidFill>
              <a:latin typeface="Google Sans"/>
              <a:ea typeface="Google Sans"/>
            </a:endParaRPr>
          </a:p>
          <a:p>
            <a:pPr marL="0" indent="0">
              <a:lnSpc>
                <a:spcPts val="1100"/>
              </a:lnSpc>
              <a:spcBef>
                <a:spcPct val="0"/>
              </a:spcBef>
              <a:spcAft>
                <a:spcPct val="0"/>
              </a:spcAft>
              <a:buFont typeface="Arial" panose="020B0604020202020204"/>
              <a:buChar char="•"/>
            </a:pPr>
            <a:r>
              <a:rPr b="0" i="0">
                <a:solidFill>
                  <a:srgbClr val="001D35"/>
                </a:solidFill>
                <a:latin typeface="Google Sans"/>
                <a:ea typeface="Google Sans"/>
              </a:rPr>
              <a:t>A program might present a menu to the user and repeatedly ask for input until the user chooses to exit.</a:t>
            </a:r>
            <a:endParaRPr b="0" i="0">
              <a:solidFill>
                <a:srgbClr val="001D35"/>
              </a:solidFill>
              <a:latin typeface="Google Sans"/>
              <a:ea typeface="Google Sans"/>
            </a:endParaRPr>
          </a:p>
          <a:p>
            <a:pPr marL="0" indent="0">
              <a:spcAft>
                <a:spcPts val="1000"/>
              </a:spcAft>
            </a:pPr>
            <a:r>
              <a:rPr sz="1600" b="0" i="0">
                <a:solidFill>
                  <a:srgbClr val="001D35"/>
                </a:solidFill>
                <a:latin typeface="Google Sans"/>
                <a:ea typeface="Google Sans"/>
              </a:rPr>
              <a:t>Python</a:t>
            </a:r>
            <a:endParaRPr sz="1600" b="0" i="0">
              <a:solidFill>
                <a:srgbClr val="001D35"/>
              </a:solidFill>
              <a:latin typeface="Google Sans"/>
              <a:ea typeface="Google Sans"/>
            </a:endParaRPr>
          </a:p>
          <a:p>
            <a:pPr marL="0" indent="0">
              <a:lnSpc>
                <a:spcPts val="1100"/>
              </a:lnSpc>
              <a:spcBef>
                <a:spcPct val="0"/>
              </a:spcBef>
              <a:spcAft>
                <a:spcPct val="0"/>
              </a:spcAft>
            </a:pPr>
            <a:r>
              <a:rPr sz="1600" b="0" i="0">
                <a:solidFill>
                  <a:srgbClr val="9334E6"/>
                </a:solidFill>
                <a:latin typeface="monospace"/>
                <a:ea typeface="monospace"/>
              </a:rPr>
              <a:t>whileTrue</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print(</a:t>
            </a:r>
            <a:r>
              <a:rPr sz="1600" b="0" i="0">
                <a:solidFill>
                  <a:srgbClr val="188038"/>
                </a:solidFill>
                <a:latin typeface="monospace"/>
                <a:ea typeface="monospace"/>
              </a:rPr>
              <a:t>"Menu:"</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print(</a:t>
            </a:r>
            <a:r>
              <a:rPr sz="1600" b="0" i="0">
                <a:solidFill>
                  <a:srgbClr val="188038"/>
                </a:solidFill>
                <a:latin typeface="monospace"/>
                <a:ea typeface="monospace"/>
              </a:rPr>
              <a:t>"1. Option 1"</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print(</a:t>
            </a:r>
            <a:r>
              <a:rPr sz="1600" b="0" i="0">
                <a:solidFill>
                  <a:srgbClr val="188038"/>
                </a:solidFill>
                <a:latin typeface="monospace"/>
                <a:ea typeface="monospace"/>
              </a:rPr>
              <a:t>"2. Option 2"</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print(</a:t>
            </a:r>
            <a:r>
              <a:rPr sz="1600" b="0" i="0">
                <a:solidFill>
                  <a:srgbClr val="188038"/>
                </a:solidFill>
                <a:latin typeface="monospace"/>
                <a:ea typeface="monospace"/>
              </a:rPr>
              <a:t>"3. Exit"</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B45908"/>
                </a:solidFill>
                <a:latin typeface="monospace"/>
                <a:ea typeface="monospace"/>
              </a:rPr>
              <a:t>choice</a:t>
            </a:r>
            <a:r>
              <a:rPr sz="1600" b="0" i="0">
                <a:solidFill>
                  <a:srgbClr val="001D35"/>
                </a:solidFill>
                <a:latin typeface="monospace"/>
                <a:ea typeface="monospace"/>
              </a:rPr>
              <a:t> = input(</a:t>
            </a:r>
            <a:r>
              <a:rPr sz="1600" b="0" i="0">
                <a:solidFill>
                  <a:srgbClr val="188038"/>
                </a:solidFill>
                <a:latin typeface="monospace"/>
                <a:ea typeface="monospace"/>
              </a:rPr>
              <a:t>"Enter choice: "</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9334E6"/>
                </a:solidFill>
                <a:latin typeface="monospace"/>
                <a:ea typeface="monospace"/>
              </a:rPr>
              <a:t>if</a:t>
            </a:r>
            <a:r>
              <a:rPr sz="1600" b="0" i="0">
                <a:solidFill>
                  <a:srgbClr val="001D35"/>
                </a:solidFill>
                <a:latin typeface="monospace"/>
                <a:ea typeface="monospace"/>
              </a:rPr>
              <a:t> choice == </a:t>
            </a:r>
            <a:r>
              <a:rPr sz="1600" b="0" i="0">
                <a:solidFill>
                  <a:srgbClr val="188038"/>
                </a:solidFill>
                <a:latin typeface="monospace"/>
                <a:ea typeface="monospace"/>
              </a:rPr>
              <a:t>"1"</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1">
                <a:solidFill>
                  <a:srgbClr val="80868B"/>
                </a:solidFill>
                <a:latin typeface="monospace"/>
                <a:ea typeface="monospace"/>
              </a:rPr>
              <a:t># do something</a:t>
            </a:r>
            <a:endParaRPr sz="1600" b="0" i="1">
              <a:solidFill>
                <a:srgbClr val="80868B"/>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9334E6"/>
                </a:solidFill>
                <a:latin typeface="monospace"/>
                <a:ea typeface="monospace"/>
              </a:rPr>
              <a:t>elif</a:t>
            </a:r>
            <a:r>
              <a:rPr sz="1600" b="0" i="0">
                <a:solidFill>
                  <a:srgbClr val="001D35"/>
                </a:solidFill>
                <a:latin typeface="monospace"/>
                <a:ea typeface="monospace"/>
              </a:rPr>
              <a:t> choice == </a:t>
            </a:r>
            <a:r>
              <a:rPr sz="1600" b="0" i="0">
                <a:solidFill>
                  <a:srgbClr val="188038"/>
                </a:solidFill>
                <a:latin typeface="monospace"/>
                <a:ea typeface="monospace"/>
              </a:rPr>
              <a:t>"2"</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1">
                <a:solidFill>
                  <a:srgbClr val="80868B"/>
                </a:solidFill>
                <a:latin typeface="monospace"/>
                <a:ea typeface="monospace"/>
              </a:rPr>
              <a:t># do something else</a:t>
            </a:r>
            <a:endParaRPr sz="1600" b="0" i="1">
              <a:solidFill>
                <a:srgbClr val="80868B"/>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9334E6"/>
                </a:solidFill>
                <a:latin typeface="monospace"/>
                <a:ea typeface="monospace"/>
              </a:rPr>
              <a:t>elif</a:t>
            </a:r>
            <a:r>
              <a:rPr sz="1600" b="0" i="0">
                <a:solidFill>
                  <a:srgbClr val="001D35"/>
                </a:solidFill>
                <a:latin typeface="monospace"/>
                <a:ea typeface="monospace"/>
              </a:rPr>
              <a:t> choice == </a:t>
            </a:r>
            <a:r>
              <a:rPr sz="1600" b="0" i="0">
                <a:solidFill>
                  <a:srgbClr val="188038"/>
                </a:solidFill>
                <a:latin typeface="monospace"/>
                <a:ea typeface="monospace"/>
              </a:rPr>
              <a:t>"3"</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9334E6"/>
                </a:solidFill>
                <a:latin typeface="monospace"/>
                <a:ea typeface="monospace"/>
              </a:rPr>
              <a:t>break</a:t>
            </a:r>
            <a:endParaRPr sz="1600" b="0" i="0">
              <a:solidFill>
                <a:srgbClr val="9334E6"/>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a:t>
            </a:r>
            <a:r>
              <a:rPr sz="1600" b="0" i="0">
                <a:solidFill>
                  <a:srgbClr val="9334E6"/>
                </a:solidFill>
                <a:latin typeface="monospace"/>
                <a:ea typeface="monospace"/>
              </a:rPr>
              <a:t>else</a:t>
            </a:r>
            <a:r>
              <a:rPr sz="1600" b="0" i="0">
                <a:solidFill>
                  <a:srgbClr val="001D35"/>
                </a:solidFill>
                <a:latin typeface="monospace"/>
                <a:ea typeface="monospace"/>
              </a:rPr>
              <a:t>:</a:t>
            </a:r>
            <a:endParaRPr sz="1600" b="0" i="0">
              <a:solidFill>
                <a:srgbClr val="001D35"/>
              </a:solidFill>
              <a:latin typeface="monospace"/>
              <a:ea typeface="monospace"/>
            </a:endParaRPr>
          </a:p>
          <a:p>
            <a:pPr marL="0" indent="0">
              <a:lnSpc>
                <a:spcPts val="1100"/>
              </a:lnSpc>
              <a:spcBef>
                <a:spcPct val="0"/>
              </a:spcBef>
              <a:spcAft>
                <a:spcPct val="0"/>
              </a:spcAft>
            </a:pPr>
            <a:r>
              <a:rPr sz="1600" b="0" i="0">
                <a:solidFill>
                  <a:srgbClr val="001D35"/>
                </a:solidFill>
                <a:latin typeface="monospace"/>
                <a:ea typeface="monospace"/>
              </a:rPr>
              <a:t>        print(</a:t>
            </a:r>
            <a:r>
              <a:rPr sz="1600" b="0" i="0">
                <a:solidFill>
                  <a:srgbClr val="188038"/>
                </a:solidFill>
                <a:latin typeface="monospace"/>
                <a:ea typeface="monospace"/>
              </a:rPr>
              <a:t>"Invalid choice."</a:t>
            </a:r>
            <a:r>
              <a:rPr sz="1600" b="0" i="0">
                <a:solidFill>
                  <a:srgbClr val="001D35"/>
                </a:solidFill>
                <a:latin typeface="monospace"/>
                <a:ea typeface="monospace"/>
              </a:rPr>
              <a:t>)</a:t>
            </a:r>
            <a:endParaRPr sz="1600" b="0" i="0">
              <a:solidFill>
                <a:srgbClr val="001D35"/>
              </a:solidFill>
              <a:latin typeface="monospace"/>
              <a:ea typeface="monospac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88060" y="386080"/>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591820" y="1367790"/>
            <a:ext cx="3879215" cy="1414780"/>
          </a:xfrm>
          <a:prstGeom prst="rect">
            <a:avLst/>
          </a:prstGeom>
        </p:spPr>
        <p:txBody>
          <a:bodyPr wrap="square">
            <a:spAutoFit/>
          </a:bodyPr>
          <a:p>
            <a:r>
              <a:rPr sz="1600"/>
              <a:t>Here's a clear comparison table showing the difference between lambda and def functions in Python, along with their advantages:</a:t>
            </a:r>
            <a:endParaRPr sz="1600"/>
          </a:p>
          <a:p>
            <a:pPr>
              <a:spcAft>
                <a:spcPct val="60000"/>
              </a:spcAft>
            </a:pPr>
            <a:r>
              <a:rPr sz="2200" b="1"/>
              <a:t>✅ lambda vs def in Python</a:t>
            </a:r>
            <a:endParaRPr sz="2200" b="1"/>
          </a:p>
        </p:txBody>
      </p:sp>
      <p:graphicFrame>
        <p:nvGraphicFramePr>
          <p:cNvPr id="4" name="Table 3"/>
          <p:cNvGraphicFramePr/>
          <p:nvPr/>
        </p:nvGraphicFramePr>
        <p:xfrm>
          <a:off x="476250" y="3498215"/>
          <a:ext cx="8006715" cy="1508760"/>
        </p:xfrm>
        <a:graphic>
          <a:graphicData uri="http://schemas.openxmlformats.org/drawingml/2006/table">
            <a:tbl>
              <a:tblPr/>
              <a:tblGrid>
                <a:gridCol w="2668905"/>
                <a:gridCol w="2668905"/>
                <a:gridCol w="2668905"/>
              </a:tblGrid>
              <a:tr h="0">
                <a:tc>
                  <a:txBody>
                    <a:bodyPr/>
                    <a:p>
                      <a:r>
                        <a:rPr sz="1100"/>
                        <a:t>Feature</a:t>
                      </a:r>
                      <a:endParaRPr sz="1100"/>
                    </a:p>
                  </a:txBody>
                  <a:tcPr marL="0" marR="0" marT="0" marB="0" anchor="ctr" anchorCtr="0">
                    <a:lnL>
                      <a:noFill/>
                    </a:lnL>
                    <a:lnR>
                      <a:noFill/>
                    </a:lnR>
                    <a:lnT>
                      <a:noFill/>
                    </a:lnT>
                    <a:lnB>
                      <a:noFill/>
                    </a:lnB>
                    <a:noFill/>
                  </a:tcPr>
                </a:tc>
                <a:tc>
                  <a:txBody>
                    <a:bodyPr/>
                    <a:p>
                      <a:r>
                        <a:rPr sz="1100"/>
                        <a:t>lambda</a:t>
                      </a:r>
                      <a:r>
                        <a:rPr sz="1100"/>
                        <a:t> Function</a:t>
                      </a:r>
                      <a:endParaRPr sz="1100"/>
                    </a:p>
                  </a:txBody>
                  <a:tcPr marL="0" marR="0" marT="0" marB="0" anchor="ctr" anchorCtr="0">
                    <a:lnL>
                      <a:noFill/>
                    </a:lnL>
                    <a:lnR>
                      <a:noFill/>
                    </a:lnR>
                    <a:lnT>
                      <a:noFill/>
                    </a:lnT>
                    <a:lnB>
                      <a:noFill/>
                    </a:lnB>
                    <a:noFill/>
                  </a:tcPr>
                </a:tc>
                <a:tc>
                  <a:txBody>
                    <a:bodyPr/>
                    <a:p>
                      <a:r>
                        <a:rPr sz="1100"/>
                        <a:t>def</a:t>
                      </a:r>
                      <a:r>
                        <a:rPr sz="1100"/>
                        <a:t> Function</a:t>
                      </a:r>
                      <a:endParaRPr sz="1100"/>
                    </a:p>
                  </a:txBody>
                  <a:tcPr marL="0" marR="0" marT="0" marB="0" anchor="ctr" anchorCtr="0">
                    <a:lnL>
                      <a:noFill/>
                    </a:lnL>
                    <a:lnR>
                      <a:noFill/>
                    </a:lnR>
                    <a:lnT>
                      <a:noFill/>
                    </a:lnT>
                    <a:lnB>
                      <a:noFill/>
                    </a:lnB>
                    <a:noFill/>
                  </a:tcPr>
                </a:tc>
              </a:tr>
              <a:tr h="0">
                <a:tc>
                  <a:txBody>
                    <a:bodyPr/>
                    <a:p>
                      <a:r>
                        <a:rPr sz="1100"/>
                        <a:t>Syntax</a:t>
                      </a:r>
                      <a:endParaRPr sz="1100"/>
                    </a:p>
                  </a:txBody>
                  <a:tcPr marL="0" marR="0" marT="0" marB="0" anchor="ctr" anchorCtr="0">
                    <a:lnL>
                      <a:noFill/>
                    </a:lnL>
                    <a:lnR>
                      <a:noFill/>
                    </a:lnR>
                    <a:lnT>
                      <a:noFill/>
                    </a:lnT>
                    <a:lnB>
                      <a:noFill/>
                    </a:lnB>
                    <a:noFill/>
                  </a:tcPr>
                </a:tc>
                <a:tc>
                  <a:txBody>
                    <a:bodyPr/>
                    <a:p>
                      <a:r>
                        <a:rPr sz="1100"/>
                        <a:t>One-liner, anonymous</a:t>
                      </a:r>
                      <a:endParaRPr sz="1100"/>
                    </a:p>
                  </a:txBody>
                  <a:tcPr marL="0" marR="0" marT="0" marB="0" anchor="ctr" anchorCtr="0">
                    <a:lnL>
                      <a:noFill/>
                    </a:lnL>
                    <a:lnR>
                      <a:noFill/>
                    </a:lnR>
                    <a:lnT>
                      <a:noFill/>
                    </a:lnT>
                    <a:lnB>
                      <a:noFill/>
                    </a:lnB>
                    <a:noFill/>
                  </a:tcPr>
                </a:tc>
                <a:tc>
                  <a:txBody>
                    <a:bodyPr/>
                    <a:p>
                      <a:r>
                        <a:rPr sz="1100"/>
                        <a:t>Multi-line, named</a:t>
                      </a:r>
                      <a:endParaRPr sz="1100"/>
                    </a:p>
                  </a:txBody>
                  <a:tcPr marL="0" marR="0" marT="0" marB="0" anchor="ctr" anchorCtr="0">
                    <a:lnL>
                      <a:noFill/>
                    </a:lnL>
                    <a:lnR>
                      <a:noFill/>
                    </a:lnR>
                    <a:lnT>
                      <a:noFill/>
                    </a:lnT>
                    <a:lnB>
                      <a:noFill/>
                    </a:lnB>
                    <a:noFill/>
                  </a:tcPr>
                </a:tc>
              </a:tr>
              <a:tr h="0">
                <a:tc>
                  <a:txBody>
                    <a:bodyPr/>
                    <a:p>
                      <a:r>
                        <a:rPr sz="1100"/>
                        <a:t>Use Case</a:t>
                      </a:r>
                      <a:endParaRPr sz="1100"/>
                    </a:p>
                  </a:txBody>
                  <a:tcPr marL="0" marR="0" marT="0" marB="0" anchor="ctr" anchorCtr="0">
                    <a:lnL>
                      <a:noFill/>
                    </a:lnL>
                    <a:lnR>
                      <a:noFill/>
                    </a:lnR>
                    <a:lnT>
                      <a:noFill/>
                    </a:lnT>
                    <a:lnB>
                      <a:noFill/>
                    </a:lnB>
                    <a:noFill/>
                  </a:tcPr>
                </a:tc>
                <a:tc>
                  <a:txBody>
                    <a:bodyPr/>
                    <a:p>
                      <a:r>
                        <a:rPr sz="1100"/>
                        <a:t>Small, throwaway functions</a:t>
                      </a:r>
                      <a:endParaRPr sz="1100"/>
                    </a:p>
                  </a:txBody>
                  <a:tcPr marL="0" marR="0" marT="0" marB="0" anchor="ctr" anchorCtr="0">
                    <a:lnL>
                      <a:noFill/>
                    </a:lnL>
                    <a:lnR>
                      <a:noFill/>
                    </a:lnR>
                    <a:lnT>
                      <a:noFill/>
                    </a:lnT>
                    <a:lnB>
                      <a:noFill/>
                    </a:lnB>
                    <a:noFill/>
                  </a:tcPr>
                </a:tc>
                <a:tc>
                  <a:txBody>
                    <a:bodyPr/>
                    <a:p>
                      <a:r>
                        <a:rPr sz="1100"/>
                        <a:t>Reusable and complex logic</a:t>
                      </a:r>
                      <a:endParaRPr sz="1100"/>
                    </a:p>
                  </a:txBody>
                  <a:tcPr marL="0" marR="0" marT="0" marB="0" anchor="ctr" anchorCtr="0">
                    <a:lnL>
                      <a:noFill/>
                    </a:lnL>
                    <a:lnR>
                      <a:noFill/>
                    </a:lnR>
                    <a:lnT>
                      <a:noFill/>
                    </a:lnT>
                    <a:lnB>
                      <a:noFill/>
                    </a:lnB>
                    <a:noFill/>
                  </a:tcPr>
                </a:tc>
              </a:tr>
              <a:tr h="0">
                <a:tc>
                  <a:txBody>
                    <a:bodyPr/>
                    <a:p>
                      <a:r>
                        <a:rPr sz="1100"/>
                        <a:t>Return Statement</a:t>
                      </a:r>
                      <a:endParaRPr sz="1100"/>
                    </a:p>
                  </a:txBody>
                  <a:tcPr marL="0" marR="0" marT="0" marB="0" anchor="ctr" anchorCtr="0">
                    <a:lnL>
                      <a:noFill/>
                    </a:lnL>
                    <a:lnR>
                      <a:noFill/>
                    </a:lnR>
                    <a:lnT>
                      <a:noFill/>
                    </a:lnT>
                    <a:lnB>
                      <a:noFill/>
                    </a:lnB>
                    <a:noFill/>
                  </a:tcPr>
                </a:tc>
                <a:tc>
                  <a:txBody>
                    <a:bodyPr/>
                    <a:p>
                      <a:r>
                        <a:rPr sz="1100"/>
                        <a:t>Implicit (always returns an expression)</a:t>
                      </a:r>
                      <a:endParaRPr sz="1100"/>
                    </a:p>
                  </a:txBody>
                  <a:tcPr marL="0" marR="0" marT="0" marB="0" anchor="ctr" anchorCtr="0">
                    <a:lnL>
                      <a:noFill/>
                    </a:lnL>
                    <a:lnR>
                      <a:noFill/>
                    </a:lnR>
                    <a:lnT>
                      <a:noFill/>
                    </a:lnT>
                    <a:lnB>
                      <a:noFill/>
                    </a:lnB>
                    <a:noFill/>
                  </a:tcPr>
                </a:tc>
                <a:tc>
                  <a:txBody>
                    <a:bodyPr/>
                    <a:p>
                      <a:r>
                        <a:rPr sz="1100"/>
                        <a:t>Explicit (</a:t>
                      </a:r>
                      <a:r>
                        <a:rPr sz="1100"/>
                        <a:t>return</a:t>
                      </a:r>
                      <a:r>
                        <a:rPr sz="1100"/>
                        <a:t> keyword)</a:t>
                      </a:r>
                      <a:endParaRPr sz="1100"/>
                    </a:p>
                  </a:txBody>
                  <a:tcPr marL="0" marR="0" marT="0" marB="0" anchor="ctr" anchorCtr="0">
                    <a:lnL>
                      <a:noFill/>
                    </a:lnL>
                    <a:lnR>
                      <a:noFill/>
                    </a:lnR>
                    <a:lnT>
                      <a:noFill/>
                    </a:lnT>
                    <a:lnB>
                      <a:noFill/>
                    </a:lnB>
                    <a:noFill/>
                  </a:tcPr>
                </a:tc>
              </a:tr>
              <a:tr h="0">
                <a:tc>
                  <a:txBody>
                    <a:bodyPr/>
                    <a:p>
                      <a:r>
                        <a:rPr sz="1100"/>
                        <a:t>Function Name</a:t>
                      </a:r>
                      <a:endParaRPr sz="1100"/>
                    </a:p>
                  </a:txBody>
                  <a:tcPr marL="0" marR="0" marT="0" marB="0" anchor="ctr" anchorCtr="0">
                    <a:lnL>
                      <a:noFill/>
                    </a:lnL>
                    <a:lnR>
                      <a:noFill/>
                    </a:lnR>
                    <a:lnT>
                      <a:noFill/>
                    </a:lnT>
                    <a:lnB>
                      <a:noFill/>
                    </a:lnB>
                    <a:noFill/>
                  </a:tcPr>
                </a:tc>
                <a:tc>
                  <a:txBody>
                    <a:bodyPr/>
                    <a:p>
                      <a:r>
                        <a:rPr sz="1100"/>
                        <a:t>Anonymous (no name unless assigned)</a:t>
                      </a:r>
                      <a:endParaRPr sz="1100"/>
                    </a:p>
                  </a:txBody>
                  <a:tcPr marL="0" marR="0" marT="0" marB="0" anchor="ctr" anchorCtr="0">
                    <a:lnL>
                      <a:noFill/>
                    </a:lnL>
                    <a:lnR>
                      <a:noFill/>
                    </a:lnR>
                    <a:lnT>
                      <a:noFill/>
                    </a:lnT>
                    <a:lnB>
                      <a:noFill/>
                    </a:lnB>
                    <a:noFill/>
                  </a:tcPr>
                </a:tc>
                <a:tc>
                  <a:txBody>
                    <a:bodyPr/>
                    <a:p>
                      <a:r>
                        <a:rPr sz="1100"/>
                        <a:t>Always has a name</a:t>
                      </a:r>
                      <a:endParaRPr sz="1100"/>
                    </a:p>
                  </a:txBody>
                  <a:tcPr marL="0" marR="0" marT="0" marB="0" anchor="ctr" anchorCtr="0">
                    <a:lnL>
                      <a:noFill/>
                    </a:lnL>
                    <a:lnR>
                      <a:noFill/>
                    </a:lnR>
                    <a:lnT>
                      <a:noFill/>
                    </a:lnT>
                    <a:lnB>
                      <a:noFill/>
                    </a:lnB>
                    <a:noFill/>
                  </a:tcPr>
                </a:tc>
              </a:tr>
              <a:tr h="0">
                <a:tc>
                  <a:txBody>
                    <a:bodyPr/>
                    <a:p>
                      <a:r>
                        <a:rPr sz="1100"/>
                        <a:t>Number of Expressions</a:t>
                      </a:r>
                      <a:endParaRPr sz="1100"/>
                    </a:p>
                  </a:txBody>
                  <a:tcPr marL="0" marR="0" marT="0" marB="0" anchor="ctr" anchorCtr="0">
                    <a:lnL>
                      <a:noFill/>
                    </a:lnL>
                    <a:lnR>
                      <a:noFill/>
                    </a:lnR>
                    <a:lnT>
                      <a:noFill/>
                    </a:lnT>
                    <a:lnB>
                      <a:noFill/>
                    </a:lnB>
                    <a:noFill/>
                  </a:tcPr>
                </a:tc>
                <a:tc>
                  <a:txBody>
                    <a:bodyPr/>
                    <a:p>
                      <a:r>
                        <a:rPr sz="1100"/>
                        <a:t>Only one expression allowed</a:t>
                      </a:r>
                      <a:endParaRPr sz="1100"/>
                    </a:p>
                  </a:txBody>
                  <a:tcPr marL="0" marR="0" marT="0" marB="0" anchor="ctr" anchorCtr="0">
                    <a:lnL>
                      <a:noFill/>
                    </a:lnL>
                    <a:lnR>
                      <a:noFill/>
                    </a:lnR>
                    <a:lnT>
                      <a:noFill/>
                    </a:lnT>
                    <a:lnB>
                      <a:noFill/>
                    </a:lnB>
                    <a:noFill/>
                  </a:tcPr>
                </a:tc>
                <a:tc>
                  <a:txBody>
                    <a:bodyPr/>
                    <a:p>
                      <a:r>
                        <a:rPr sz="1100"/>
                        <a:t>Multiple expressions/statements allowed</a:t>
                      </a:r>
                      <a:endParaRPr sz="1100"/>
                    </a:p>
                  </a:txBody>
                  <a:tcPr marL="0" marR="0" marT="0" marB="0" anchor="ctr" anchorCtr="0">
                    <a:lnL>
                      <a:noFill/>
                    </a:lnL>
                    <a:lnR>
                      <a:noFill/>
                    </a:lnR>
                    <a:lnT>
                      <a:noFill/>
                    </a:lnT>
                    <a:lnB>
                      <a:noFill/>
                    </a:lnB>
                    <a:noFill/>
                  </a:tcPr>
                </a:tc>
              </a:tr>
              <a:tr h="0">
                <a:tc>
                  <a:txBody>
                    <a:bodyPr/>
                    <a:p>
                      <a:r>
                        <a:rPr sz="1100"/>
                        <a:t>Readability</a:t>
                      </a:r>
                      <a:endParaRPr sz="1100"/>
                    </a:p>
                  </a:txBody>
                  <a:tcPr marL="0" marR="0" marT="0" marB="0" anchor="ctr" anchorCtr="0">
                    <a:lnL>
                      <a:noFill/>
                    </a:lnL>
                    <a:lnR>
                      <a:noFill/>
                    </a:lnR>
                    <a:lnT>
                      <a:noFill/>
                    </a:lnT>
                    <a:lnB>
                      <a:noFill/>
                    </a:lnB>
                    <a:noFill/>
                  </a:tcPr>
                </a:tc>
                <a:tc>
                  <a:txBody>
                    <a:bodyPr/>
                    <a:p>
                      <a:r>
                        <a:rPr sz="1100"/>
                        <a:t>More readable for short logic</a:t>
                      </a:r>
                      <a:endParaRPr sz="1100"/>
                    </a:p>
                  </a:txBody>
                  <a:tcPr marL="0" marR="0" marT="0" marB="0" anchor="ctr" anchorCtr="0">
                    <a:lnL>
                      <a:noFill/>
                    </a:lnL>
                    <a:lnR>
                      <a:noFill/>
                    </a:lnR>
                    <a:lnT>
                      <a:noFill/>
                    </a:lnT>
                    <a:lnB>
                      <a:noFill/>
                    </a:lnB>
                    <a:noFill/>
                  </a:tcPr>
                </a:tc>
                <a:tc>
                  <a:txBody>
                    <a:bodyPr/>
                    <a:p>
                      <a:r>
                        <a:rPr sz="1100"/>
                        <a:t>Better for complex logic</a:t>
                      </a:r>
                      <a:endParaRPr sz="1100"/>
                    </a:p>
                  </a:txBody>
                  <a:tcPr marL="0" marR="0" marT="0" marB="0" anchor="ctr" anchorCtr="0">
                    <a:lnL>
                      <a:noFill/>
                    </a:lnL>
                    <a:lnR>
                      <a:noFill/>
                    </a:lnR>
                    <a:lnT>
                      <a:noFill/>
                    </a:lnT>
                    <a:lnB>
                      <a:noFill/>
                    </a:lnB>
                    <a:noFill/>
                  </a:tcPr>
                </a:tc>
              </a:tr>
              <a:tr h="0">
                <a:tc>
                  <a:txBody>
                    <a:bodyPr/>
                    <a:p>
                      <a:r>
                        <a:rPr sz="1100"/>
                        <a:t>Scope &amp; Reuse</a:t>
                      </a:r>
                      <a:endParaRPr sz="1100"/>
                    </a:p>
                  </a:txBody>
                  <a:tcPr marL="0" marR="0" marT="0" marB="0" anchor="ctr" anchorCtr="0">
                    <a:lnL>
                      <a:noFill/>
                    </a:lnL>
                    <a:lnR>
                      <a:noFill/>
                    </a:lnR>
                    <a:lnT>
                      <a:noFill/>
                    </a:lnT>
                    <a:lnB>
                      <a:noFill/>
                    </a:lnB>
                    <a:noFill/>
                  </a:tcPr>
                </a:tc>
                <a:tc>
                  <a:txBody>
                    <a:bodyPr/>
                    <a:p>
                      <a:r>
                        <a:rPr sz="1100"/>
                        <a:t>Used once or inline</a:t>
                      </a:r>
                      <a:endParaRPr sz="1100"/>
                    </a:p>
                  </a:txBody>
                  <a:tcPr marL="0" marR="0" marT="0" marB="0" anchor="ctr" anchorCtr="0">
                    <a:lnL>
                      <a:noFill/>
                    </a:lnL>
                    <a:lnR>
                      <a:noFill/>
                    </a:lnR>
                    <a:lnT>
                      <a:noFill/>
                    </a:lnT>
                    <a:lnB>
                      <a:noFill/>
                    </a:lnB>
                    <a:noFill/>
                  </a:tcPr>
                </a:tc>
                <a:tc>
                  <a:txBody>
                    <a:bodyPr/>
                    <a:p>
                      <a:r>
                        <a:rPr sz="1100"/>
                        <a:t>Can be reused, tested, and maintained</a:t>
                      </a:r>
                      <a:endParaRPr sz="1100"/>
                    </a:p>
                  </a:txBody>
                  <a:tcPr marL="0" marR="0" marT="0" marB="0" anchor="ctr" anchorCtr="0">
                    <a:lnL>
                      <a:noFill/>
                    </a:lnL>
                    <a:lnR>
                      <a:noFill/>
                    </a:lnR>
                    <a:lnT>
                      <a:noFill/>
                    </a:lnT>
                    <a:lnB>
                      <a:noFill/>
                    </a:lnB>
                    <a:noFill/>
                  </a:tcPr>
                </a:tc>
              </a:tr>
              <a:tr h="0">
                <a:tc>
                  <a:txBody>
                    <a:bodyPr/>
                    <a:p>
                      <a:r>
                        <a:rPr sz="1100"/>
                        <a:t>Best With</a:t>
                      </a:r>
                      <a:endParaRPr sz="1100"/>
                    </a:p>
                  </a:txBody>
                  <a:tcPr marL="0" marR="0" marT="0" marB="0" anchor="ctr" anchorCtr="0">
                    <a:lnL>
                      <a:noFill/>
                    </a:lnL>
                    <a:lnR>
                      <a:noFill/>
                    </a:lnR>
                    <a:lnT>
                      <a:noFill/>
                    </a:lnT>
                    <a:lnB>
                      <a:noFill/>
                    </a:lnB>
                    <a:noFill/>
                  </a:tcPr>
                </a:tc>
                <a:tc>
                  <a:txBody>
                    <a:bodyPr/>
                    <a:p>
                      <a:r>
                        <a:rPr sz="1100"/>
                        <a:t>map()</a:t>
                      </a:r>
                      <a:r>
                        <a:rPr sz="1100"/>
                        <a:t>, </a:t>
                      </a:r>
                      <a:r>
                        <a:rPr sz="1100"/>
                        <a:t>filter()</a:t>
                      </a:r>
                      <a:r>
                        <a:rPr sz="1100"/>
                        <a:t>, </a:t>
                      </a:r>
                      <a:r>
                        <a:rPr sz="1100"/>
                        <a:t>sorted()</a:t>
                      </a:r>
                      <a:r>
                        <a:rPr sz="1100"/>
                        <a:t>, GUI callbacks</a:t>
                      </a:r>
                      <a:endParaRPr sz="1100"/>
                    </a:p>
                  </a:txBody>
                  <a:tcPr marL="0" marR="0" marT="0" marB="0" anchor="ctr" anchorCtr="0">
                    <a:lnL>
                      <a:noFill/>
                    </a:lnL>
                    <a:lnR>
                      <a:noFill/>
                    </a:lnR>
                    <a:lnT>
                      <a:noFill/>
                    </a:lnT>
                    <a:lnB>
                      <a:noFill/>
                    </a:lnB>
                    <a:noFill/>
                  </a:tcPr>
                </a:tc>
                <a:tc>
                  <a:txBody>
                    <a:bodyPr/>
                    <a:p>
                      <a:r>
                        <a:rPr sz="1100"/>
                        <a:t>General function definition</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9316085" y="-243522"/>
            <a:ext cx="5080000" cy="6134735"/>
          </a:xfrm>
          <a:prstGeom prst="rect">
            <a:avLst/>
          </a:prstGeom>
        </p:spPr>
        <p:txBody>
          <a:bodyPr>
            <a:spAutoFit/>
          </a:bodyPr>
          <a:p>
            <a:endParaRPr sz="2600"/>
          </a:p>
          <a:p>
            <a:pPr>
              <a:spcAft>
                <a:spcPct val="60000"/>
              </a:spcAft>
            </a:pPr>
            <a:r>
              <a:rPr sz="2200" b="1"/>
              <a:t>✅ Example Comparison</a:t>
            </a:r>
            <a:endParaRPr sz="2200" b="1"/>
          </a:p>
          <a:p>
            <a:pPr>
              <a:spcAft>
                <a:spcPct val="60000"/>
              </a:spcAft>
            </a:pPr>
            <a:r>
              <a:rPr sz="1900" b="1"/>
              <a:t>Lambda Function:</a:t>
            </a:r>
            <a:endParaRPr sz="1900" b="1"/>
          </a:p>
          <a:p>
            <a:pPr>
              <a:spcAft>
                <a:spcPct val="60000"/>
              </a:spcAft>
            </a:pPr>
            <a:r>
              <a:rPr sz="1900" b="1"/>
              <a:t>def Function:</a:t>
            </a:r>
            <a:endParaRPr sz="1900" b="1"/>
          </a:p>
          <a:p>
            <a:pPr>
              <a:spcAft>
                <a:spcPct val="60000"/>
              </a:spcAft>
            </a:pPr>
            <a:r>
              <a:rPr sz="2200" b="1"/>
              <a:t>✅ Advantages of lambda in Python:</a:t>
            </a:r>
            <a:endParaRPr sz="2200" b="1"/>
          </a:p>
          <a:p>
            <a:pPr>
              <a:spcAft>
                <a:spcPct val="60000"/>
              </a:spcAft>
            </a:pPr>
            <a:endParaRPr sz="2200" b="1"/>
          </a:p>
          <a:p>
            <a:pPr>
              <a:buAutoNum type="arabicPeriod"/>
            </a:pPr>
            <a:r>
              <a:rPr sz="1600"/>
              <a:t>Compact – Reduces code length.</a:t>
            </a:r>
            <a:endParaRPr sz="1600"/>
          </a:p>
          <a:p>
            <a:pPr>
              <a:buAutoNum type="arabicPeriod"/>
            </a:pPr>
            <a:endParaRPr sz="1600"/>
          </a:p>
          <a:p>
            <a:pPr>
              <a:buAutoNum type="arabicPeriod"/>
            </a:pPr>
            <a:r>
              <a:rPr sz="1600"/>
              <a:t>Faster to write for simple operations.</a:t>
            </a:r>
            <a:endParaRPr sz="1600"/>
          </a:p>
          <a:p>
            <a:pPr>
              <a:buAutoNum type="arabicPeriod"/>
            </a:pPr>
            <a:endParaRPr sz="1600"/>
          </a:p>
          <a:p>
            <a:pPr>
              <a:buAutoNum type="arabicPeriod"/>
            </a:pPr>
            <a:r>
              <a:rPr sz="1600"/>
              <a:t>Useful in functional programming (e.g., map, filter, reduce).</a:t>
            </a:r>
            <a:endParaRPr sz="1600"/>
          </a:p>
          <a:p>
            <a:pPr>
              <a:buAutoNum type="arabicPeriod"/>
            </a:pPr>
            <a:endParaRPr sz="1600"/>
          </a:p>
          <a:p>
            <a:pPr>
              <a:buAutoNum type="arabicPeriod"/>
            </a:pPr>
            <a:r>
              <a:rPr sz="1600"/>
              <a:t>Perfect for GUI or web callback functions.</a:t>
            </a:r>
            <a:endParaRPr sz="1600"/>
          </a:p>
          <a:p>
            <a:pPr>
              <a:buAutoNum type="arabicPeriod"/>
            </a:pPr>
            <a:endParaRPr sz="1600"/>
          </a:p>
          <a:p>
            <a:pPr>
              <a:buAutoNum type="arabicPeriod"/>
            </a:pPr>
            <a:r>
              <a:rPr sz="1600"/>
              <a:t>Improves readability when logic is very simple.</a:t>
            </a:r>
            <a:endParaRPr sz="1600"/>
          </a:p>
          <a:p>
            <a:r>
              <a:rPr sz="1600"/>
              <a:t>Would you like a printable PDF summary of this comparison for class use?</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5080000" cy="6520180"/>
          </a:xfrm>
          <a:prstGeom prst="rect">
            <a:avLst/>
          </a:prstGeom>
        </p:spPr>
        <p:txBody>
          <a:bodyPr>
            <a:spAutoFit/>
          </a:bodyPr>
          <a:p>
            <a:r>
              <a:rPr sz="800"/>
              <a:t>Here are the key advantages of using lambda functions in Python, especially in real-world scenarios:</a:t>
            </a:r>
            <a:endParaRPr sz="800"/>
          </a:p>
          <a:p>
            <a:pPr>
              <a:spcAft>
                <a:spcPct val="60000"/>
              </a:spcAft>
            </a:pPr>
            <a:r>
              <a:rPr sz="1200" b="1"/>
              <a:t>✅ 1. Concise Syntax</a:t>
            </a:r>
            <a:endParaRPr sz="1200" b="1"/>
          </a:p>
          <a:p>
            <a:pPr>
              <a:spcAft>
                <a:spcPct val="60000"/>
              </a:spcAft>
            </a:pPr>
            <a:endParaRPr sz="1200" b="1"/>
          </a:p>
          <a:p>
            <a:pPr>
              <a:buFont typeface="Arial" panose="020B0604020202020204"/>
              <a:buChar char="•"/>
            </a:pPr>
            <a:r>
              <a:rPr sz="800"/>
              <a:t>Lambda functions allow writing small, throwaway functions in a single line.</a:t>
            </a:r>
            <a:endParaRPr sz="800"/>
          </a:p>
          <a:p>
            <a:pPr>
              <a:buFont typeface="Arial" panose="020B0604020202020204"/>
              <a:buChar char="•"/>
            </a:pPr>
            <a:endParaRPr sz="800"/>
          </a:p>
          <a:p>
            <a:pPr>
              <a:buFont typeface="Arial" panose="020B0604020202020204"/>
              <a:buChar char="•"/>
            </a:pPr>
            <a:r>
              <a:rPr sz="800"/>
              <a:t>No need to define full function with def.</a:t>
            </a:r>
            <a:endParaRPr sz="800"/>
          </a:p>
          <a:p>
            <a:r>
              <a:rPr sz="800"/>
              <a:t>Example:</a:t>
            </a:r>
            <a:endParaRPr sz="800"/>
          </a:p>
          <a:p>
            <a:pPr>
              <a:spcAft>
                <a:spcPct val="60000"/>
              </a:spcAft>
            </a:pPr>
            <a:r>
              <a:rPr sz="1200" b="1"/>
              <a:t>✅ 2. Useful for Functional Programming</a:t>
            </a:r>
            <a:endParaRPr sz="1200" b="1"/>
          </a:p>
          <a:p>
            <a:pPr>
              <a:spcAft>
                <a:spcPct val="60000"/>
              </a:spcAft>
            </a:pPr>
            <a:endParaRPr sz="1200" b="1"/>
          </a:p>
          <a:p>
            <a:pPr>
              <a:buFont typeface="Arial" panose="020B0604020202020204"/>
              <a:buChar char="•"/>
            </a:pPr>
            <a:r>
              <a:rPr sz="800"/>
              <a:t>Works seamlessly with functions like map(), filter(), reduce().</a:t>
            </a:r>
            <a:endParaRPr sz="800"/>
          </a:p>
          <a:p>
            <a:r>
              <a:rPr sz="800"/>
              <a:t>Example:</a:t>
            </a:r>
            <a:endParaRPr sz="800"/>
          </a:p>
          <a:p>
            <a:pPr>
              <a:spcAft>
                <a:spcPct val="60000"/>
              </a:spcAft>
            </a:pPr>
            <a:r>
              <a:rPr sz="1200" b="1"/>
              <a:t>✅ 3. Inline Use – No Need to Name</a:t>
            </a:r>
            <a:endParaRPr sz="1200" b="1"/>
          </a:p>
          <a:p>
            <a:pPr>
              <a:spcAft>
                <a:spcPct val="60000"/>
              </a:spcAft>
            </a:pPr>
            <a:endParaRPr sz="1200" b="1"/>
          </a:p>
          <a:p>
            <a:pPr>
              <a:buFont typeface="Arial" panose="020B0604020202020204"/>
              <a:buChar char="•"/>
            </a:pPr>
            <a:r>
              <a:rPr sz="800"/>
              <a:t>Perfect for one-time use without polluting the namespace.</a:t>
            </a:r>
            <a:endParaRPr sz="800"/>
          </a:p>
          <a:p>
            <a:r>
              <a:rPr sz="800"/>
              <a:t>Example:</a:t>
            </a:r>
            <a:endParaRPr sz="800"/>
          </a:p>
          <a:p>
            <a:pPr>
              <a:spcAft>
                <a:spcPct val="60000"/>
              </a:spcAft>
            </a:pPr>
            <a:r>
              <a:rPr sz="1200" b="1"/>
              <a:t>✅ 4. Improves Readability (for small logic)</a:t>
            </a:r>
            <a:endParaRPr sz="1200" b="1"/>
          </a:p>
          <a:p>
            <a:pPr>
              <a:spcAft>
                <a:spcPct val="60000"/>
              </a:spcAft>
            </a:pPr>
            <a:endParaRPr sz="1200" b="1"/>
          </a:p>
          <a:p>
            <a:pPr>
              <a:buFont typeface="Arial" panose="020B0604020202020204"/>
              <a:buChar char="•"/>
            </a:pPr>
            <a:r>
              <a:rPr sz="800"/>
              <a:t>In places like sorting or filtering, the logic is self-contained and easy to read.</a:t>
            </a:r>
            <a:endParaRPr sz="800"/>
          </a:p>
          <a:p>
            <a:r>
              <a:rPr sz="800"/>
              <a:t>Example:</a:t>
            </a:r>
            <a:endParaRPr sz="800"/>
          </a:p>
          <a:p>
            <a:pPr>
              <a:spcAft>
                <a:spcPct val="60000"/>
              </a:spcAft>
            </a:pPr>
            <a:r>
              <a:rPr sz="1200" b="1"/>
              <a:t>✅ 5. Common in GUI/Web Development</a:t>
            </a:r>
            <a:endParaRPr sz="1200" b="1"/>
          </a:p>
          <a:p>
            <a:pPr>
              <a:spcAft>
                <a:spcPct val="60000"/>
              </a:spcAft>
            </a:pPr>
            <a:endParaRPr sz="1200" b="1"/>
          </a:p>
          <a:p>
            <a:pPr>
              <a:buFont typeface="Arial" panose="020B0604020202020204"/>
              <a:buChar char="•"/>
            </a:pPr>
            <a:r>
              <a:rPr sz="800"/>
              <a:t>Frequently used for callbacks, e.g., button actions or event handlers.</a:t>
            </a:r>
            <a:endParaRPr sz="800"/>
          </a:p>
          <a:p>
            <a:r>
              <a:rPr sz="800"/>
              <a:t>Example (Tkinter):</a:t>
            </a:r>
            <a:endParaRPr sz="800"/>
          </a:p>
          <a:p>
            <a:pPr>
              <a:spcAft>
                <a:spcPct val="60000"/>
              </a:spcAft>
            </a:pPr>
            <a:r>
              <a:rPr sz="1200" b="1"/>
              <a:t>✅ 6. Reduces Boilerplate</a:t>
            </a:r>
            <a:endParaRPr sz="1200" b="1"/>
          </a:p>
          <a:p>
            <a:pPr>
              <a:spcAft>
                <a:spcPct val="60000"/>
              </a:spcAft>
            </a:pPr>
            <a:endParaRPr sz="1200" b="1"/>
          </a:p>
          <a:p>
            <a:pPr>
              <a:buFont typeface="Arial" panose="020B0604020202020204"/>
              <a:buChar char="•"/>
            </a:pPr>
            <a:r>
              <a:rPr sz="800"/>
              <a:t>No need to write full function definitions for simple logic—saves time and lines of code.</a:t>
            </a:r>
            <a:endParaRPr sz="800"/>
          </a:p>
          <a:p>
            <a:pPr>
              <a:spcAft>
                <a:spcPct val="60000"/>
              </a:spcAft>
            </a:pPr>
            <a:r>
              <a:rPr sz="1200" b="1"/>
              <a:t>✅ 7. Dynamic Function Behavior</a:t>
            </a:r>
            <a:endParaRPr sz="1200" b="1"/>
          </a:p>
          <a:p>
            <a:pPr>
              <a:spcAft>
                <a:spcPct val="60000"/>
              </a:spcAft>
            </a:pPr>
            <a:endParaRPr sz="1200" b="1"/>
          </a:p>
          <a:p>
            <a:pPr>
              <a:buFont typeface="Arial" panose="020B0604020202020204"/>
              <a:buChar char="•"/>
            </a:pPr>
            <a:r>
              <a:rPr sz="800"/>
              <a:t>You can generate functions on-the-fly inside loops or based on input.</a:t>
            </a:r>
            <a:endParaRPr sz="800"/>
          </a:p>
          <a:p>
            <a:r>
              <a:rPr sz="800"/>
              <a:t>Example:</a:t>
            </a:r>
            <a:endParaRPr sz="800"/>
          </a:p>
          <a:p>
            <a:r>
              <a:rPr sz="800"/>
              <a:t>Would you like a comparison table between lambda and def functions too?</a:t>
            </a:r>
            <a:endParaRPr sz="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186499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7958"/>
            <a:ext cx="5080000" cy="1322070"/>
          </a:xfrm>
          <a:prstGeom prst="rect">
            <a:avLst/>
          </a:prstGeom>
        </p:spPr>
        <p:txBody>
          <a:bodyPr>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ym typeface="+mn-ea"/>
              </a:rPr>
              <a:t>🧹 3. filter() Function</a:t>
            </a:r>
            <a:endParaRPr sz="2300" b="1"/>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6096000" cy="888111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endParaRPr sz="1600"/>
          </a:p>
          <a:p>
            <a:pPr>
              <a:buFont typeface="Arial" panose="020B0604020202020204"/>
              <a:buChar char="•"/>
            </a:pPr>
            <a:r>
              <a:rPr sz="1600">
                <a:sym typeface="+mn-ea"/>
              </a:rPr>
              <a:t>Syntax: reduce(function, iterable)</a:t>
            </a:r>
            <a:endParaRPr sz="1600"/>
          </a:p>
          <a:p>
            <a:pPr>
              <a:buFont typeface="Arial" panose="020B0604020202020204"/>
              <a:buChar char="•"/>
            </a:pPr>
            <a:endParaRPr sz="1600"/>
          </a:p>
          <a:p>
            <a:pPr>
              <a:buFont typeface="Arial" panose="020B0604020202020204"/>
              <a:buChar char="•"/>
            </a:pPr>
            <a:r>
              <a:rPr sz="1600">
                <a:sym typeface="+mn-ea"/>
              </a:rPr>
              <a:t>Note: You need to import it from functools.</a:t>
            </a:r>
            <a:endParaRPr sz="1600"/>
          </a:p>
          <a:p>
            <a:pPr>
              <a:spcAft>
                <a:spcPct val="60000"/>
              </a:spcAft>
            </a:pPr>
            <a:r>
              <a:rPr sz="2200" b="1">
                <a:sym typeface="+mn-ea"/>
              </a:rPr>
              <a:t>✅ Example 1: Sum All Elements in a List</a:t>
            </a:r>
            <a:endParaRPr sz="2200" b="1"/>
          </a:p>
          <a:p>
            <a:pPr lvl="1"/>
            <a:r>
              <a:rPr lang="en-US" altLang="en-US" sz="1600">
                <a:sym typeface="+mn-ea"/>
              </a:rPr>
              <a:t>from functools import reduce</a:t>
            </a:r>
            <a:endParaRPr lang="en-US" altLang="en-US" sz="1600">
              <a:sym typeface="+mn-ea"/>
            </a:endParaRPr>
          </a:p>
          <a:p>
            <a:pPr lvl="1"/>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2200" b="1">
                <a:sym typeface="+mn-ea"/>
              </a:rPr>
              <a:t>✅ Example 2: Find Maximum in a List</a:t>
            </a:r>
            <a:endParaRPr sz="22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2200" b="1">
                <a:sym typeface="+mn-ea"/>
              </a:rPr>
              <a:t>✅ Example 3: Multiply All Elements in a List</a:t>
            </a:r>
            <a:endParaRPr sz="22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107315" y="1663699"/>
          <a:ext cx="10485120" cy="683260"/>
        </p:xfrm>
        <a:graphic>
          <a:graphicData uri="http://schemas.openxmlformats.org/drawingml/2006/table">
            <a:tbl>
              <a:tblPr/>
              <a:tblGrid>
                <a:gridCol w="3495040"/>
                <a:gridCol w="3495040"/>
                <a:gridCol w="3495040"/>
              </a:tblGrid>
              <a:tr h="180340">
                <a:tc>
                  <a:txBody>
                    <a:bodyPr/>
                    <a:p>
                      <a:r>
                        <a:rPr sz="1100"/>
                        <a:t>Function</a:t>
                      </a:r>
                      <a:endParaRPr sz="1100"/>
                    </a:p>
                  </a:txBody>
                  <a:tcPr marL="0" marR="0" marT="0" marB="0" anchor="ctr" anchorCtr="0">
                    <a:lnL>
                      <a:noFill/>
                    </a:lnL>
                    <a:lnR>
                      <a:noFill/>
                    </a:lnR>
                    <a:lnT>
                      <a:noFill/>
                    </a:lnT>
                    <a:lnB>
                      <a:noFill/>
                    </a:lnB>
                    <a:noFill/>
                  </a:tcPr>
                </a:tc>
                <a:tc>
                  <a:txBody>
                    <a:bodyPr/>
                    <a:p>
                      <a:r>
                        <a:rPr sz="1100"/>
                        <a:t>Purpose</a:t>
                      </a:r>
                      <a:endParaRPr sz="1100"/>
                    </a:p>
                  </a:txBody>
                  <a:tcPr marL="0" marR="0" marT="0" marB="0" anchor="ctr" anchorCtr="0">
                    <a:lnL>
                      <a:noFill/>
                    </a:lnL>
                    <a:lnR>
                      <a:noFill/>
                    </a:lnR>
                    <a:lnT>
                      <a:noFill/>
                    </a:lnT>
                    <a:lnB>
                      <a:noFill/>
                    </a:lnB>
                    <a:noFill/>
                  </a:tcPr>
                </a:tc>
                <a:tc>
                  <a:txBody>
                    <a:bodyPr/>
                    <a:p>
                      <a:r>
                        <a:rPr sz="1100"/>
                        <a:t>Returns</a:t>
                      </a:r>
                      <a:endParaRPr sz="1100"/>
                    </a:p>
                  </a:txBody>
                  <a:tcPr marL="0" marR="0" marT="0" marB="0" anchor="ctr" anchorCtr="0">
                    <a:lnL>
                      <a:noFill/>
                    </a:lnL>
                    <a:lnR>
                      <a:noFill/>
                    </a:lnR>
                    <a:lnT>
                      <a:noFill/>
                    </a:lnT>
                    <a:lnB>
                      <a:noFill/>
                    </a:lnB>
                    <a:noFill/>
                  </a:tcPr>
                </a:tc>
              </a:tr>
              <a:tr h="0">
                <a:tc>
                  <a:txBody>
                    <a:bodyPr/>
                    <a:p>
                      <a:r>
                        <a:rPr sz="1100"/>
                        <a:t>map()</a:t>
                      </a:r>
                      <a:endParaRPr sz="1100"/>
                    </a:p>
                  </a:txBody>
                  <a:tcPr marL="0" marR="0" marT="0" marB="0" anchor="ctr" anchorCtr="0">
                    <a:lnL>
                      <a:noFill/>
                    </a:lnL>
                    <a:lnR>
                      <a:noFill/>
                    </a:lnR>
                    <a:lnT>
                      <a:noFill/>
                    </a:lnT>
                    <a:lnB>
                      <a:noFill/>
                    </a:lnB>
                    <a:noFill/>
                  </a:tcPr>
                </a:tc>
                <a:tc>
                  <a:txBody>
                    <a:bodyPr/>
                    <a:p>
                      <a:r>
                        <a:rPr sz="1100"/>
                        <a:t>Apply a function to all items</a:t>
                      </a:r>
                      <a:endParaRPr sz="1100"/>
                    </a:p>
                  </a:txBody>
                  <a:tcPr marL="0" marR="0" marT="0" marB="0" anchor="ctr" anchorCtr="0">
                    <a:lnL>
                      <a:noFill/>
                    </a:lnL>
                    <a:lnR>
                      <a:noFill/>
                    </a:lnR>
                    <a:lnT>
                      <a:noFill/>
                    </a:lnT>
                    <a:lnB>
                      <a:noFill/>
                    </a:lnB>
                    <a:noFill/>
                  </a:tcPr>
                </a:tc>
                <a:tc>
                  <a:txBody>
                    <a:bodyPr/>
                    <a:p>
                      <a:r>
                        <a:rPr sz="1100"/>
                        <a:t>New iterable with transformed items</a:t>
                      </a:r>
                      <a:endParaRPr sz="1100"/>
                    </a:p>
                  </a:txBody>
                  <a:tcPr marL="0" marR="0" marT="0" marB="0" anchor="ctr" anchorCtr="0">
                    <a:lnL>
                      <a:noFill/>
                    </a:lnL>
                    <a:lnR>
                      <a:noFill/>
                    </a:lnR>
                    <a:lnT>
                      <a:noFill/>
                    </a:lnT>
                    <a:lnB>
                      <a:noFill/>
                    </a:lnB>
                    <a:noFill/>
                  </a:tcPr>
                </a:tc>
              </a:tr>
              <a:tr h="0">
                <a:tc>
                  <a:txBody>
                    <a:bodyPr/>
                    <a:p>
                      <a:r>
                        <a:rPr sz="1100"/>
                        <a:t>reduce()</a:t>
                      </a:r>
                      <a:endParaRPr sz="1100"/>
                    </a:p>
                  </a:txBody>
                  <a:tcPr marL="0" marR="0" marT="0" marB="0" anchor="ctr" anchorCtr="0">
                    <a:lnL>
                      <a:noFill/>
                    </a:lnL>
                    <a:lnR>
                      <a:noFill/>
                    </a:lnR>
                    <a:lnT>
                      <a:noFill/>
                    </a:lnT>
                    <a:lnB>
                      <a:noFill/>
                    </a:lnB>
                    <a:noFill/>
                  </a:tcPr>
                </a:tc>
                <a:tc>
                  <a:txBody>
                    <a:bodyPr/>
                    <a:p>
                      <a:r>
                        <a:rPr sz="1100"/>
                        <a:t>Aggregate a list into a single value</a:t>
                      </a:r>
                      <a:endParaRPr sz="1100"/>
                    </a:p>
                  </a:txBody>
                  <a:tcPr marL="0" marR="0" marT="0" marB="0" anchor="ctr" anchorCtr="0">
                    <a:lnL>
                      <a:noFill/>
                    </a:lnL>
                    <a:lnR>
                      <a:noFill/>
                    </a:lnR>
                    <a:lnT>
                      <a:noFill/>
                    </a:lnT>
                    <a:lnB>
                      <a:noFill/>
                    </a:lnB>
                    <a:noFill/>
                  </a:tcPr>
                </a:tc>
                <a:tc>
                  <a:txBody>
                    <a:bodyPr/>
                    <a:p>
                      <a:r>
                        <a:rPr sz="1100"/>
                        <a:t>Single result value</a:t>
                      </a:r>
                      <a:endParaRPr sz="1100"/>
                    </a:p>
                  </a:txBody>
                  <a:tcPr marL="0" marR="0" marT="0" marB="0" anchor="ctr" anchorCtr="0">
                    <a:lnL>
                      <a:noFill/>
                    </a:lnL>
                    <a:lnR>
                      <a:noFill/>
                    </a:lnR>
                    <a:lnT>
                      <a:noFill/>
                    </a:lnT>
                    <a:lnB>
                      <a:noFill/>
                    </a:lnB>
                    <a:noFill/>
                  </a:tcPr>
                </a:tc>
              </a:tr>
              <a:tr h="0">
                <a:tc>
                  <a:txBody>
                    <a:bodyPr/>
                    <a:p>
                      <a:r>
                        <a:rPr sz="1100"/>
                        <a:t>filter()</a:t>
                      </a:r>
                      <a:endParaRPr sz="1100"/>
                    </a:p>
                  </a:txBody>
                  <a:tcPr marL="0" marR="0" marT="0" marB="0" anchor="ctr" anchorCtr="0">
                    <a:lnL>
                      <a:noFill/>
                    </a:lnL>
                    <a:lnR>
                      <a:noFill/>
                    </a:lnR>
                    <a:lnT>
                      <a:noFill/>
                    </a:lnT>
                    <a:lnB>
                      <a:noFill/>
                    </a:lnB>
                    <a:noFill/>
                  </a:tcPr>
                </a:tc>
                <a:tc>
                  <a:txBody>
                    <a:bodyPr/>
                    <a:p>
                      <a:r>
                        <a:rPr sz="1100"/>
                        <a:t>Select items meeting a condition</a:t>
                      </a:r>
                      <a:endParaRPr sz="1100"/>
                    </a:p>
                  </a:txBody>
                  <a:tcPr marL="0" marR="0" marT="0" marB="0" anchor="ctr" anchorCtr="0">
                    <a:lnL>
                      <a:noFill/>
                    </a:lnL>
                    <a:lnR>
                      <a:noFill/>
                    </a:lnR>
                    <a:lnT>
                      <a:noFill/>
                    </a:lnT>
                    <a:lnB>
                      <a:noFill/>
                    </a:lnB>
                    <a:noFill/>
                  </a:tcPr>
                </a:tc>
                <a:tc>
                  <a:txBody>
                    <a:bodyPr/>
                    <a:p>
                      <a:r>
                        <a:rPr sz="1100"/>
                        <a:t>New iterable with selected items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8636000" cy="3246120"/>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ts val="3000"/>
              </a:lnSpc>
              <a:spcBef>
                <a:spcPct val="0"/>
              </a:spcBef>
              <a:spcAft>
                <a:spcPts val="1000"/>
              </a:spcAft>
            </a:pPr>
            <a:endParaRPr sz="4600" b="1"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519805"/>
                <a:gridCol w="3519805"/>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1916430"/>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sz="1600" b="1"/>
              <a:t>Class</a:t>
            </a:r>
            <a:r>
              <a:rPr sz="1600"/>
              <a:t>: A blueprint to create objects.</a:t>
            </a:r>
            <a:endParaRPr sz="1600"/>
          </a:p>
          <a:p>
            <a:pPr>
              <a:buFont typeface="Arial" panose="020B0604020202020204"/>
              <a:buChar char="•"/>
            </a:pPr>
            <a:endParaRPr sz="1600"/>
          </a:p>
          <a:p>
            <a:pPr>
              <a:buFont typeface="Arial" panose="020B0604020202020204"/>
              <a:buChar char="•"/>
            </a:pPr>
            <a:r>
              <a:rPr sz="1600" b="1"/>
              <a:t>Attributes</a:t>
            </a:r>
            <a:r>
              <a:rPr sz="1600"/>
              <a:t>: Variables inside a class (data).</a:t>
            </a:r>
            <a:endParaRPr sz="1600"/>
          </a:p>
          <a:p>
            <a:pPr indent="0">
              <a:buFont typeface="Arial" panose="020B0604020202020204"/>
              <a:buNone/>
            </a:pPr>
            <a:endParaRPr sz="1600"/>
          </a:p>
          <a:p>
            <a:pPr>
              <a:buFont typeface="Arial" panose="020B0604020202020204"/>
              <a:buChar char="•"/>
            </a:pPr>
            <a:r>
              <a:rPr sz="1600" b="1"/>
              <a:t>Methods</a:t>
            </a:r>
            <a:r>
              <a:rPr sz="1600"/>
              <a:t>: Functions inside a class (behavior).</a:t>
            </a:r>
            <a:endParaRPr sz="1600"/>
          </a:p>
        </p:txBody>
      </p:sp>
      <p:sp>
        <p:nvSpPr>
          <p:cNvPr id="3" name="Text Box 2"/>
          <p:cNvSpPr txBox="1"/>
          <p:nvPr/>
        </p:nvSpPr>
        <p:spPr>
          <a:xfrm>
            <a:off x="231775" y="2355215"/>
            <a:ext cx="6084570"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477456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Class: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Class is a template or blueprint for how to build an object. A class in python logically grouping of data and functions. An instance is a particular realization of a class. A class is a prototype that defines state and behavior common to all objects of its kind python supports both class objects and instance objects.  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Objects: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754380" y="193548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501130"/>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7345" y="-474345"/>
            <a:ext cx="8288655" cy="6113780"/>
          </a:xfrm>
          <a:prstGeom prst="rect">
            <a:avLst/>
          </a:prstGeom>
        </p:spPr>
        <p:txBody>
          <a:bodyPr wrap="square">
            <a:spAutoFit/>
          </a:bodyPr>
          <a:p>
            <a:pPr marL="0" indent="0">
              <a:spcBef>
                <a:spcPts val="1600"/>
              </a:spcBef>
              <a:spcAft>
                <a:spcPts val="400"/>
              </a:spcAft>
            </a:pPr>
            <a:r>
              <a:rPr sz="5100" b="0" i="0">
                <a:solidFill>
                  <a:srgbClr val="46464A"/>
                </a:solidFill>
                <a:latin typeface="Poppins"/>
                <a:ea typeface="Poppins"/>
              </a:rPr>
              <a:t>Importing Modules and Packages</a:t>
            </a:r>
            <a:endParaRPr sz="5100" b="0" i="0">
              <a:solidFill>
                <a:srgbClr val="46464A"/>
              </a:solidFill>
              <a:latin typeface="Poppins"/>
              <a:ea typeface="Poppins"/>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Module: You can import a module using the </a:t>
            </a:r>
            <a:r>
              <a:rPr sz="1900" b="0" i="0">
                <a:solidFill>
                  <a:srgbClr val="1B1B1F"/>
                </a:solidFill>
                <a:latin typeface="ui-monospace"/>
                <a:ea typeface="ui-monospace"/>
              </a:rPr>
              <a:t>import</a:t>
            </a:r>
            <a:r>
              <a:rPr sz="2100" b="0" i="0">
                <a:solidFill>
                  <a:srgbClr val="46464A"/>
                </a:solidFill>
                <a:latin typeface="Inter"/>
                <a:ea typeface="Inter"/>
              </a:rPr>
              <a:t> statement. For example, to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 </a:t>
            </a:r>
            <a:r>
              <a:rPr sz="1900" b="0" i="0">
                <a:solidFill>
                  <a:srgbClr val="1B1B1F"/>
                </a:solidFill>
                <a:latin typeface="ui-monospace"/>
                <a:ea typeface="ui-monospace"/>
              </a:rPr>
              <a:t>module1.py</a:t>
            </a:r>
            <a:r>
              <a:rPr sz="2100" b="0" i="0">
                <a:solidFill>
                  <a:srgbClr val="46464A"/>
                </a:solidFill>
                <a:latin typeface="Inter"/>
                <a:ea typeface="Inter"/>
              </a:rPr>
              <a:t> from </a:t>
            </a:r>
            <a:r>
              <a:rPr sz="1900" b="0" i="0">
                <a:solidFill>
                  <a:srgbClr val="1B1B1F"/>
                </a:solidFill>
                <a:latin typeface="ui-monospace"/>
                <a:ea typeface="ui-monospace"/>
              </a:rPr>
              <a:t>my_package</a:t>
            </a:r>
            <a:r>
              <a:rPr sz="2100" b="0" i="0">
                <a:solidFill>
                  <a:srgbClr val="46464A"/>
                </a:solidFill>
                <a:latin typeface="Inter"/>
                <a:ea typeface="Inter"/>
              </a:rPr>
              <a:t>,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Package: You can import a package in a similar way. For example, to import the </a:t>
            </a:r>
            <a:r>
              <a:rPr sz="1900" b="0" i="0">
                <a:solidFill>
                  <a:srgbClr val="1B1B1F"/>
                </a:solidFill>
                <a:latin typeface="ui-monospace"/>
                <a:ea typeface="ui-monospace"/>
              </a:rPr>
              <a:t>my_package</a:t>
            </a:r>
            <a:r>
              <a:rPr sz="2100" b="0" i="0">
                <a:solidFill>
                  <a:srgbClr val="46464A"/>
                </a:solidFill>
                <a:latin typeface="Inter"/>
                <a:ea typeface="Inter"/>
              </a:rPr>
              <a:t> package,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Specific Functions or Classes: You can also import specific functions or classes from a module. For example:</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lang="en-IN" sz="2100" b="0" i="0">
                <a:solidFill>
                  <a:srgbClr val="46464A"/>
                </a:solidFill>
                <a:latin typeface="Inter"/>
                <a:ea typeface="Inter"/>
              </a:rPr>
              <a:t>import *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1600" b="0" i="0">
                <a:solidFill>
                  <a:srgbClr val="D73A49"/>
                </a:solidFill>
                <a:latin typeface="ui-monospace"/>
                <a:ea typeface="ui-monospace"/>
              </a:rPr>
              <a:t>from</a:t>
            </a:r>
            <a:r>
              <a:rPr lang="en-IN" sz="1600" b="0" i="0">
                <a:solidFill>
                  <a:srgbClr val="D73A49"/>
                </a:solidFill>
                <a:latin typeface="ui-monospace"/>
                <a:ea typeface="ui-monospace"/>
              </a:rPr>
              <a:t> maths </a:t>
            </a:r>
            <a:r>
              <a:rPr sz="1600" b="0" i="0">
                <a:solidFill>
                  <a:srgbClr val="D73A49"/>
                </a:solidFill>
                <a:latin typeface="ui-monospace"/>
                <a:ea typeface="ui-monospace"/>
              </a:rPr>
              <a:t>import</a:t>
            </a:r>
            <a:r>
              <a:rPr lang="en-IN" sz="1600" b="0" i="0">
                <a:solidFill>
                  <a:srgbClr val="D73A49"/>
                </a:solidFill>
                <a:latin typeface="ui-monospace"/>
                <a:ea typeface="ui-monospace"/>
              </a:rPr>
              <a:t> trigo </a:t>
            </a:r>
            <a:endParaRPr lang="en-IN" sz="1600" b="0" i="0">
              <a:solidFill>
                <a:srgbClr val="D73A49"/>
              </a:solidFill>
              <a:latin typeface="ui-monospace"/>
              <a:ea typeface="ui-monospace"/>
            </a:endParaRPr>
          </a:p>
        </p:txBody>
      </p:sp>
      <p:sp>
        <p:nvSpPr>
          <p:cNvPr id="3" name="Text Box 2"/>
          <p:cNvSpPr txBox="1"/>
          <p:nvPr/>
        </p:nvSpPr>
        <p:spPr>
          <a:xfrm>
            <a:off x="5714365" y="1645285"/>
            <a:ext cx="6096000"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3435350" y="439356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635365" y="229870"/>
            <a:ext cx="3556635" cy="6637020"/>
          </a:xfrm>
          <a:prstGeom prst="rect">
            <a:avLst/>
          </a:prstGeom>
        </p:spPr>
        <p:txBody>
          <a:bodyPr wrap="square">
            <a:spAutoFit/>
          </a:bodyPr>
          <a:p>
            <a:pPr marL="0" indent="0">
              <a:spcBef>
                <a:spcPts val="1600"/>
              </a:spcBef>
              <a:spcAft>
                <a:spcPts val="400"/>
              </a:spcAft>
            </a:pPr>
            <a:r>
              <a:rPr sz="4300" b="0" i="0">
                <a:solidFill>
                  <a:srgbClr val="46464A"/>
                </a:solidFill>
                <a:latin typeface="Poppins"/>
                <a:ea typeface="Poppins"/>
              </a:rPr>
              <a:t>Key Differences</a:t>
            </a:r>
            <a:endParaRPr sz="43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a:t>
            </a:r>
            <a:r>
              <a:rPr lang="en-IN" sz="1600"/>
              <a:t> </a:t>
            </a:r>
            <a:r>
              <a:rPr sz="1600"/>
              <a:t>NegativeAmountError(Exception):
    """Raised when the amount is negative."""
    pass
class</a:t>
            </a:r>
            <a:r>
              <a:rPr lang="en-IN" sz="1600"/>
              <a:t> </a:t>
            </a:r>
            <a:r>
              <a:rPr sz="1600"/>
              <a:t>InsufficientFundsError(Exception):
    """Raised when trying to withdraw more than the balance."""
    pass
</a:t>
            </a:r>
            <a:endParaRPr sz="16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323205" cy="6554470"/>
          </a:xfrm>
          <a:prstGeom prst="rect">
            <a:avLst/>
          </a:prstGeom>
          <a:noFill/>
        </p:spPr>
        <p:txBody>
          <a:bodyPr wrap="square" rtlCol="0" anchor="t">
            <a:spAutoFit/>
          </a:bodyPr>
          <a:p>
            <a:r>
              <a:rPr lang="en-US" altLang="en-US" sz="1200" b="1"/>
              <a:t># Custom exception</a:t>
            </a:r>
            <a:endParaRPr lang="en-US" altLang="en-US" sz="1200" b="1"/>
          </a:p>
          <a:p>
            <a:r>
              <a:rPr lang="en-US" altLang="en-US" sz="1200"/>
              <a:t>class NegativeExceptionError(Exception):</a:t>
            </a:r>
            <a:endParaRPr lang="en-US" altLang="en-US" sz="1200"/>
          </a:p>
          <a:p>
            <a:r>
              <a:rPr lang="en-US" altLang="en-US" sz="1200"/>
              <a:t>    pass</a:t>
            </a:r>
            <a:endParaRPr lang="en-US" altLang="en-US" sz="1200"/>
          </a:p>
          <a:p>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25870" y="1068705"/>
            <a:ext cx="5833110" cy="3860800"/>
          </a:xfrm>
          <a:prstGeom prst="rect">
            <a:avLst/>
          </a:prstGeom>
        </p:spPr>
        <p:txBody>
          <a:bodyPr wrap="square">
            <a:spAutoFit/>
          </a:bodyPr>
          <a:p>
            <a:pPr>
              <a:spcAft>
                <a:spcPct val="60000"/>
              </a:spcAft>
            </a:pPr>
            <a:r>
              <a:rPr sz="2200" b="1"/>
              <a:t>Example Usage:</a:t>
            </a:r>
            <a:endParaRPr sz="2200" b="1"/>
          </a:p>
          <a:p>
            <a:r>
              <a:rPr sz="1600"/>
              <a:t>defwithdraw(balance, amount):
    if amount &gt; balance:
        raise InsufficientFundsError(balance, amount)
    return balance - amount
# Test
try:
    withdraw(100, 150)
except InsufficientFundsError as e:
    print(e)
</a:t>
            </a:r>
            <a:endParaRPr sz="1600"/>
          </a:p>
          <a:p>
            <a:r>
              <a:rPr sz="1600"/>
              <a:t>This gives you a more informative and practical custom exception than using pass.</a:t>
            </a:r>
            <a:endParaRPr sz="1600"/>
          </a:p>
        </p:txBody>
      </p:sp>
      <p:sp>
        <p:nvSpPr>
          <p:cNvPr id="5" name="Text Box 4"/>
          <p:cNvSpPr txBox="1"/>
          <p:nvPr/>
        </p:nvSpPr>
        <p:spPr>
          <a:xfrm>
            <a:off x="0" y="0"/>
            <a:ext cx="6325870" cy="6737985"/>
          </a:xfrm>
          <a:prstGeom prst="rect">
            <a:avLst/>
          </a:prstGeom>
          <a:noFill/>
        </p:spPr>
        <p:txBody>
          <a:bodyPr wrap="square" rtlCol="0" anchor="t">
            <a:spAutoFit/>
          </a:bodyPr>
          <a:p>
            <a:r>
              <a:rPr sz="1600">
                <a:sym typeface="+mn-ea"/>
              </a:rPr>
              <a:t>The pass statement is a placeholder that does nothing. If you want your custom exception InsufficientFundsError to do more — such as display a custom error message — you can override the __init__ or __str__ method. Here's how you can do it:</a:t>
            </a:r>
            <a:endParaRPr sz="1600"/>
          </a:p>
          <a:p>
            <a:pPr>
              <a:spcAft>
                <a:spcPct val="60000"/>
              </a:spcAft>
            </a:pPr>
            <a:r>
              <a:rPr sz="2200" b="1">
                <a:sym typeface="+mn-ea"/>
              </a:rPr>
              <a:t>✅ With Custom Error Message:</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message="Insufficient funds in the account."):
        self.message = message
        super().__init__(self.message)
</a:t>
            </a:r>
            <a:endParaRPr sz="1600"/>
          </a:p>
          <a:p>
            <a:pPr>
              <a:spcAft>
                <a:spcPct val="60000"/>
              </a:spcAft>
            </a:pPr>
            <a:r>
              <a:rPr sz="2200" b="1">
                <a:sym typeface="+mn-ea"/>
              </a:rPr>
              <a:t>✅ With Dynamic Details (e.g., balance and amount):</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balance, amount):
        self.balance = balance
        self.amount = amount
        message = f"Transaction failed: Tried to withdraw {amount}, but only {balance} is available."
        super().__init__(message)
</a:t>
            </a:r>
            <a:endParaRPr lang="en-US" sz="1600">
              <a:sym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423988"/>
            <a:ext cx="5080000" cy="1322070"/>
          </a:xfrm>
          <a:prstGeom prst="rect">
            <a:avLst/>
          </a:prstGeom>
        </p:spPr>
        <p:txBody>
          <a:bodyPr>
            <a:spAutoFit/>
          </a:bodyPr>
          <a:p>
            <a:pPr marL="0" indent="0"/>
            <a:r>
              <a:rPr sz="1600" b="0" i="0">
                <a:solidFill>
                  <a:srgbClr val="000000"/>
                </a:solidFill>
                <a:latin typeface="Arial" panose="020B0604020202020204" pitchFamily="34" charset="0"/>
                <a:ea typeface="Verdana" panose="020B0604030504040204"/>
                <a:cs typeface="Arial" panose="020B0604020202020204" pitchFamily="34" charset="0"/>
              </a:rPr>
              <a:t>File handling in Python involves interacting with files on your computer to read data from them or write data to them. Python provides several built-in functions and methods for creating, opening, reading, writing, and closing files.</a:t>
            </a:r>
            <a:endParaRPr sz="1600" b="0" i="0">
              <a:solidFill>
                <a:srgbClr val="000000"/>
              </a:solidFill>
              <a:latin typeface="Arial" panose="020B0604020202020204" pitchFamily="34" charset="0"/>
              <a:ea typeface="Verdana" panose="020B0604030504040204"/>
              <a:cs typeface="Arial" panose="020B0604020202020204" pitchFamily="34" charset="0"/>
            </a:endParaRPr>
          </a:p>
        </p:txBody>
      </p:sp>
      <p:sp>
        <p:nvSpPr>
          <p:cNvPr id="3" name="Text Box 2"/>
          <p:cNvSpPr txBox="1"/>
          <p:nvPr/>
        </p:nvSpPr>
        <p:spPr>
          <a:xfrm>
            <a:off x="231775" y="-317"/>
            <a:ext cx="5080000" cy="1424305"/>
          </a:xfrm>
          <a:prstGeom prst="rect">
            <a:avLst/>
          </a:prstGeom>
        </p:spPr>
        <p:txBody>
          <a:bodyPr>
            <a:spAutoFit/>
          </a:bodyPr>
          <a:p>
            <a:pPr>
              <a:spcAft>
                <a:spcPct val="60000"/>
              </a:spcAft>
            </a:pPr>
            <a:r>
              <a:rPr sz="2300" b="1"/>
              <a:t>📌 What is File Handling?</a:t>
            </a:r>
            <a:endParaRPr sz="2300" b="1"/>
          </a:p>
          <a:p>
            <a:r>
              <a:rPr sz="1600"/>
              <a:t>File handling in Python allows you to create, read, write, and manage files on y</a:t>
            </a:r>
            <a:r>
              <a:rPr sz="1600" b="1"/>
              <a:t>our system</a:t>
            </a:r>
            <a:r>
              <a:rPr sz="1600"/>
              <a:t>. It is essential for storing data permanently (outside of memory).</a:t>
            </a:r>
            <a:endParaRPr sz="1600"/>
          </a:p>
        </p:txBody>
      </p:sp>
      <p:sp>
        <p:nvSpPr>
          <p:cNvPr id="4" name="Text Box 3"/>
          <p:cNvSpPr txBox="1"/>
          <p:nvPr/>
        </p:nvSpPr>
        <p:spPr>
          <a:xfrm>
            <a:off x="354965" y="3429000"/>
            <a:ext cx="2769870" cy="398780"/>
          </a:xfrm>
          <a:prstGeom prst="rect">
            <a:avLst/>
          </a:prstGeom>
        </p:spPr>
        <p:txBody>
          <a:bodyPr wrap="square">
            <a:spAutoFit/>
          </a:bodyPr>
          <a:p>
            <a:pPr>
              <a:spcAft>
                <a:spcPct val="60000"/>
              </a:spcAft>
            </a:pPr>
            <a:r>
              <a:rPr sz="2000" b="1"/>
              <a:t>🔑 Key File Operations</a:t>
            </a:r>
            <a:endParaRPr sz="2000" b="1"/>
          </a:p>
        </p:txBody>
      </p:sp>
      <p:graphicFrame>
        <p:nvGraphicFramePr>
          <p:cNvPr id="5" name="Table 4"/>
          <p:cNvGraphicFramePr/>
          <p:nvPr/>
        </p:nvGraphicFramePr>
        <p:xfrm>
          <a:off x="1024255" y="3950653"/>
          <a:ext cx="10025380" cy="2194560"/>
        </p:xfrm>
        <a:graphic>
          <a:graphicData uri="http://schemas.openxmlformats.org/drawingml/2006/table">
            <a:tbl>
              <a:tblPr/>
              <a:tblGrid>
                <a:gridCol w="2720975"/>
                <a:gridCol w="2282825"/>
                <a:gridCol w="5021580"/>
              </a:tblGrid>
              <a:tr h="0">
                <a:tc>
                  <a:txBody>
                    <a:bodyPr/>
                    <a:p>
                      <a:r>
                        <a:rPr sz="2400"/>
                        <a:t>Operation</a:t>
                      </a:r>
                      <a:endParaRPr sz="2400"/>
                    </a:p>
                  </a:txBody>
                  <a:tcPr marL="0" marR="0" marT="0" marB="0" anchor="ctr" anchorCtr="0">
                    <a:lnL>
                      <a:noFill/>
                    </a:lnL>
                    <a:lnR>
                      <a:noFill/>
                    </a:lnR>
                    <a:lnT>
                      <a:noFill/>
                    </a:lnT>
                    <a:lnB>
                      <a:noFill/>
                    </a:lnB>
                    <a:noFill/>
                  </a:tcPr>
                </a:tc>
                <a:tc>
                  <a:txBody>
                    <a:bodyPr/>
                    <a:p>
                      <a:r>
                        <a:rPr sz="2400"/>
                        <a:t>Mode</a:t>
                      </a:r>
                      <a:endParaRPr sz="2400"/>
                    </a:p>
                  </a:txBody>
                  <a:tcPr marL="0" marR="0" marT="0" marB="0" anchor="ctr" anchorCtr="0">
                    <a:lnL>
                      <a:noFill/>
                    </a:lnL>
                    <a:lnR>
                      <a:noFill/>
                    </a:lnR>
                    <a:lnT>
                      <a:noFill/>
                    </a:lnT>
                    <a:lnB>
                      <a:noFill/>
                    </a:lnB>
                    <a:noFill/>
                  </a:tcPr>
                </a:tc>
                <a:tc>
                  <a:txBody>
                    <a:bodyPr/>
                    <a:p>
                      <a:r>
                        <a:rPr sz="2400"/>
                        <a:t>Description</a:t>
                      </a:r>
                      <a:endParaRPr sz="2400"/>
                    </a:p>
                  </a:txBody>
                  <a:tcPr marL="0" marR="0" marT="0" marB="0" anchor="ctr" anchorCtr="0">
                    <a:lnL>
                      <a:noFill/>
                    </a:lnL>
                    <a:lnR>
                      <a:noFill/>
                    </a:lnR>
                    <a:lnT>
                      <a:noFill/>
                    </a:lnT>
                    <a:lnB>
                      <a:noFill/>
                    </a:lnB>
                    <a:noFill/>
                  </a:tcPr>
                </a:tc>
              </a:tr>
              <a:tr h="0">
                <a:tc>
                  <a:txBody>
                    <a:bodyPr/>
                    <a:p>
                      <a:r>
                        <a:rPr sz="2400"/>
                        <a:t>Read</a:t>
                      </a:r>
                      <a:endParaRPr sz="2400"/>
                    </a:p>
                  </a:txBody>
                  <a:tcPr marL="0" marR="0" marT="0" marB="0" anchor="ctr" anchorCtr="0">
                    <a:lnL>
                      <a:noFill/>
                    </a:lnL>
                    <a:lnR>
                      <a:noFill/>
                    </a:lnR>
                    <a:lnT>
                      <a:noFill/>
                    </a:lnT>
                    <a:lnB>
                      <a:noFill/>
                    </a:lnB>
                    <a:noFill/>
                  </a:tcPr>
                </a:tc>
                <a:tc>
                  <a:txBody>
                    <a:bodyPr/>
                    <a:p>
                      <a:r>
                        <a:rPr sz="2400"/>
                        <a:t>'r'</a:t>
                      </a:r>
                      <a:endParaRPr sz="2400"/>
                    </a:p>
                  </a:txBody>
                  <a:tcPr marL="0" marR="0" marT="0" marB="0" anchor="ctr" anchorCtr="0">
                    <a:lnL>
                      <a:noFill/>
                    </a:lnL>
                    <a:lnR>
                      <a:noFill/>
                    </a:lnR>
                    <a:lnT>
                      <a:noFill/>
                    </a:lnT>
                    <a:lnB>
                      <a:noFill/>
                    </a:lnB>
                    <a:noFill/>
                  </a:tcPr>
                </a:tc>
                <a:tc>
                  <a:txBody>
                    <a:bodyPr/>
                    <a:p>
                      <a:r>
                        <a:rPr sz="2400"/>
                        <a:t>Opens a file for reading (default)</a:t>
                      </a:r>
                      <a:endParaRPr sz="2400"/>
                    </a:p>
                  </a:txBody>
                  <a:tcPr marL="0" marR="0" marT="0" marB="0" anchor="ctr" anchorCtr="0">
                    <a:lnL>
                      <a:noFill/>
                    </a:lnL>
                    <a:lnR>
                      <a:noFill/>
                    </a:lnR>
                    <a:lnT>
                      <a:noFill/>
                    </a:lnT>
                    <a:lnB>
                      <a:noFill/>
                    </a:lnB>
                    <a:noFill/>
                  </a:tcPr>
                </a:tc>
              </a:tr>
              <a:tr h="0">
                <a:tc>
                  <a:txBody>
                    <a:bodyPr/>
                    <a:p>
                      <a:r>
                        <a:rPr sz="2400"/>
                        <a:t>Write</a:t>
                      </a:r>
                      <a:endParaRPr sz="2400"/>
                    </a:p>
                  </a:txBody>
                  <a:tcPr marL="0" marR="0" marT="0" marB="0" anchor="ctr" anchorCtr="0">
                    <a:lnL>
                      <a:noFill/>
                    </a:lnL>
                    <a:lnR>
                      <a:noFill/>
                    </a:lnR>
                    <a:lnT>
                      <a:noFill/>
                    </a:lnT>
                    <a:lnB>
                      <a:noFill/>
                    </a:lnB>
                    <a:noFill/>
                  </a:tcPr>
                </a:tc>
                <a:tc>
                  <a:txBody>
                    <a:bodyPr/>
                    <a:p>
                      <a:r>
                        <a:rPr sz="2400"/>
                        <a:t>'w'</a:t>
                      </a:r>
                      <a:endParaRPr sz="2400"/>
                    </a:p>
                  </a:txBody>
                  <a:tcPr marL="0" marR="0" marT="0" marB="0" anchor="ctr" anchorCtr="0">
                    <a:lnL>
                      <a:noFill/>
                    </a:lnL>
                    <a:lnR>
                      <a:noFill/>
                    </a:lnR>
                    <a:lnT>
                      <a:noFill/>
                    </a:lnT>
                    <a:lnB>
                      <a:noFill/>
                    </a:lnB>
                    <a:noFill/>
                  </a:tcPr>
                </a:tc>
                <a:tc>
                  <a:txBody>
                    <a:bodyPr/>
                    <a:p>
                      <a:r>
                        <a:rPr sz="2400"/>
                        <a:t>Opens a file for writing (overwrites)</a:t>
                      </a:r>
                      <a:endParaRPr sz="2400"/>
                    </a:p>
                  </a:txBody>
                  <a:tcPr marL="0" marR="0" marT="0" marB="0" anchor="ctr" anchorCtr="0">
                    <a:lnL>
                      <a:noFill/>
                    </a:lnL>
                    <a:lnR>
                      <a:noFill/>
                    </a:lnR>
                    <a:lnT>
                      <a:noFill/>
                    </a:lnT>
                    <a:lnB>
                      <a:noFill/>
                    </a:lnB>
                    <a:noFill/>
                  </a:tcPr>
                </a:tc>
              </a:tr>
              <a:tr h="0">
                <a:tc>
                  <a:txBody>
                    <a:bodyPr/>
                    <a:p>
                      <a:r>
                        <a:rPr sz="2400"/>
                        <a:t>Append</a:t>
                      </a:r>
                      <a:endParaRPr sz="2400"/>
                    </a:p>
                  </a:txBody>
                  <a:tcPr marL="0" marR="0" marT="0" marB="0" anchor="ctr" anchorCtr="0">
                    <a:lnL>
                      <a:noFill/>
                    </a:lnL>
                    <a:lnR>
                      <a:noFill/>
                    </a:lnR>
                    <a:lnT>
                      <a:noFill/>
                    </a:lnT>
                    <a:lnB>
                      <a:noFill/>
                    </a:lnB>
                    <a:noFill/>
                  </a:tcPr>
                </a:tc>
                <a:tc>
                  <a:txBody>
                    <a:bodyPr/>
                    <a:p>
                      <a:r>
                        <a:rPr sz="2400"/>
                        <a:t>'a'</a:t>
                      </a:r>
                      <a:endParaRPr sz="2400"/>
                    </a:p>
                  </a:txBody>
                  <a:tcPr marL="0" marR="0" marT="0" marB="0" anchor="ctr" anchorCtr="0">
                    <a:lnL>
                      <a:noFill/>
                    </a:lnL>
                    <a:lnR>
                      <a:noFill/>
                    </a:lnR>
                    <a:lnT>
                      <a:noFill/>
                    </a:lnT>
                    <a:lnB>
                      <a:noFill/>
                    </a:lnB>
                    <a:noFill/>
                  </a:tcPr>
                </a:tc>
                <a:tc>
                  <a:txBody>
                    <a:bodyPr/>
                    <a:p>
                      <a:r>
                        <a:rPr sz="2400"/>
                        <a:t>Opens a file for appending</a:t>
                      </a:r>
                      <a:endParaRPr sz="2400"/>
                    </a:p>
                  </a:txBody>
                  <a:tcPr marL="0" marR="0" marT="0" marB="0" anchor="ctr" anchorCtr="0">
                    <a:lnL>
                      <a:noFill/>
                    </a:lnL>
                    <a:lnR>
                      <a:noFill/>
                    </a:lnR>
                    <a:lnT>
                      <a:noFill/>
                    </a:lnT>
                    <a:lnB>
                      <a:noFill/>
                    </a:lnB>
                    <a:noFill/>
                  </a:tcPr>
                </a:tc>
              </a:tr>
              <a:tr h="0">
                <a:tc>
                  <a:txBody>
                    <a:bodyPr/>
                    <a:p>
                      <a:r>
                        <a:rPr sz="2400"/>
                        <a:t>Read/Write</a:t>
                      </a:r>
                      <a:endParaRPr sz="2400"/>
                    </a:p>
                  </a:txBody>
                  <a:tcPr marL="0" marR="0" marT="0" marB="0" anchor="ctr" anchorCtr="0">
                    <a:lnL>
                      <a:noFill/>
                    </a:lnL>
                    <a:lnR>
                      <a:noFill/>
                    </a:lnR>
                    <a:lnT>
                      <a:noFill/>
                    </a:lnT>
                    <a:lnB>
                      <a:noFill/>
                    </a:lnB>
                    <a:noFill/>
                  </a:tcPr>
                </a:tc>
                <a:tc>
                  <a:txBody>
                    <a:bodyPr/>
                    <a:p>
                      <a:r>
                        <a:rPr sz="2400"/>
                        <a:t>'r+'</a:t>
                      </a:r>
                      <a:endParaRPr sz="2400"/>
                    </a:p>
                  </a:txBody>
                  <a:tcPr marL="0" marR="0" marT="0" marB="0" anchor="ctr" anchorCtr="0">
                    <a:lnL>
                      <a:noFill/>
                    </a:lnL>
                    <a:lnR>
                      <a:noFill/>
                    </a:lnR>
                    <a:lnT>
                      <a:noFill/>
                    </a:lnT>
                    <a:lnB>
                      <a:noFill/>
                    </a:lnB>
                    <a:noFill/>
                  </a:tcPr>
                </a:tc>
                <a:tc>
                  <a:txBody>
                    <a:bodyPr/>
                    <a:p>
                      <a:r>
                        <a:rPr sz="2400"/>
                        <a:t>Opens for reading and writing</a:t>
                      </a:r>
                      <a:endParaRPr sz="2400"/>
                    </a:p>
                  </a:txBody>
                  <a:tcPr marL="0" marR="0" marT="0" marB="0" anchor="ctr" anchorCtr="0">
                    <a:lnL>
                      <a:noFill/>
                    </a:lnL>
                    <a:lnR>
                      <a:noFill/>
                    </a:lnR>
                    <a:lnT>
                      <a:noFill/>
                    </a:lnT>
                    <a:lnB>
                      <a:noFill/>
                    </a:lnB>
                    <a:noFill/>
                  </a:tcPr>
                </a:tc>
              </a:tr>
              <a:tr h="0">
                <a:tc>
                  <a:txBody>
                    <a:bodyPr/>
                    <a:p>
                      <a:r>
                        <a:rPr sz="2400"/>
                        <a:t>Binary</a:t>
                      </a:r>
                      <a:endParaRPr sz="2400"/>
                    </a:p>
                  </a:txBody>
                  <a:tcPr marL="0" marR="0" marT="0" marB="0" anchor="ctr" anchorCtr="0">
                    <a:lnL>
                      <a:noFill/>
                    </a:lnL>
                    <a:lnR>
                      <a:noFill/>
                    </a:lnR>
                    <a:lnT>
                      <a:noFill/>
                    </a:lnT>
                    <a:lnB>
                      <a:noFill/>
                    </a:lnB>
                    <a:noFill/>
                  </a:tcPr>
                </a:tc>
                <a:tc>
                  <a:txBody>
                    <a:bodyPr/>
                    <a:p>
                      <a:r>
                        <a:rPr sz="2400"/>
                        <a:t>'rb', 'wb'</a:t>
                      </a:r>
                      <a:endParaRPr sz="2400"/>
                    </a:p>
                  </a:txBody>
                  <a:tcPr marL="0" marR="0" marT="0" marB="0" anchor="ctr" anchorCtr="0">
                    <a:lnL>
                      <a:noFill/>
                    </a:lnL>
                    <a:lnR>
                      <a:noFill/>
                    </a:lnR>
                    <a:lnT>
                      <a:noFill/>
                    </a:lnT>
                    <a:lnB>
                      <a:noFill/>
                    </a:lnB>
                    <a:noFill/>
                  </a:tcPr>
                </a:tc>
                <a:tc>
                  <a:txBody>
                    <a:bodyPr/>
                    <a:p>
                      <a:r>
                        <a:rPr sz="2400"/>
                        <a:t>For binary files like images</a:t>
                      </a:r>
                      <a:endParaRPr sz="24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6263005" y="369570"/>
            <a:ext cx="5080000" cy="1485900"/>
          </a:xfrm>
          <a:prstGeom prst="rect">
            <a:avLst/>
          </a:prstGeom>
        </p:spPr>
        <p:txBody>
          <a:bodyPr>
            <a:spAutoFit/>
          </a:bodyPr>
          <a:p>
            <a:pPr>
              <a:spcAft>
                <a:spcPct val="60000"/>
              </a:spcAft>
            </a:pPr>
            <a:r>
              <a:rPr sz="2300" b="1"/>
              <a:t>🧱 Basic Syntax</a:t>
            </a:r>
            <a:endParaRPr sz="2300" b="1"/>
          </a:p>
          <a:p>
            <a:r>
              <a:rPr sz="2000" b="1"/>
              <a:t>file = open("filename.txt", "mode")</a:t>
            </a:r>
            <a:r>
              <a:rPr sz="1600"/>
              <a:t>
# Perform operations
file.close()</a:t>
            </a:r>
            <a:endParaRPr sz="16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98670" cy="6306185"/>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 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
</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Reads entire content</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Reads single line</a:t>
                      </a:r>
                      <a:endParaRPr sz="1100"/>
                    </a:p>
                  </a:txBody>
                  <a:tcPr marL="0" marR="0" marT="0" marB="0" anchor="ctr" anchorCtr="0">
                    <a:lnL>
                      <a:noFill/>
                    </a:lnL>
                    <a:lnR>
                      <a:noFill/>
                    </a:lnR>
                    <a:lnT>
                      <a:noFill/>
                    </a:lnT>
                    <a:lnB>
                      <a:noFill/>
                    </a:lnB>
                    <a:noFill/>
                  </a:tcPr>
                </a:tc>
              </a:tr>
              <a:tr h="0">
                <a:tc>
                  <a:txBody>
                    <a:bodyPr/>
                    <a:p>
                      <a:r>
                        <a:rPr sz="1100"/>
                        <a:t>.readlines()</a:t>
                      </a:r>
                      <a:endParaRPr sz="1100"/>
                    </a:p>
                  </a:txBody>
                  <a:tcPr marL="0" marR="0" marT="0" marB="0" anchor="ctr" anchorCtr="0">
                    <a:lnL>
                      <a:noFill/>
                    </a:lnL>
                    <a:lnR>
                      <a:noFill/>
                    </a:lnR>
                    <a:lnT>
                      <a:noFill/>
                    </a:lnT>
                    <a:lnB>
                      <a:noFill/>
                    </a:lnB>
                    <a:noFill/>
                  </a:tcPr>
                </a:tc>
                <a:tc>
                  <a:txBody>
                    <a:bodyPr/>
                    <a:p>
                      <a:r>
                        <a:rPr sz="1100"/>
                        <a:t>Returns list of lines</a:t>
                      </a:r>
                      <a:endParaRPr sz="1100"/>
                    </a:p>
                  </a:txBody>
                  <a:tcPr marL="0" marR="0" marT="0" marB="0" anchor="ctr" anchorCtr="0">
                    <a:lnL>
                      <a:noFill/>
                    </a:lnL>
                    <a:lnR>
                      <a:noFill/>
                    </a:lnR>
                    <a:lnT>
                      <a:noFill/>
                    </a:lnT>
                    <a:lnB>
                      <a:noFill/>
                    </a:lnB>
                    <a:noFill/>
                  </a:tcPr>
                </a:tc>
              </a:tr>
              <a:tr h="0">
                <a:tc>
                  <a:txBody>
                    <a:bodyPr/>
                    <a:p>
                      <a:r>
                        <a:rPr sz="1100"/>
                        <a:t>.write(text)</a:t>
                      </a:r>
                      <a:endParaRPr sz="1100"/>
                    </a:p>
                  </a:txBody>
                  <a:tcPr marL="0" marR="0" marT="0" marB="0" anchor="ctr" anchorCtr="0">
                    <a:lnL>
                      <a:noFill/>
                    </a:lnL>
                    <a:lnR>
                      <a:noFill/>
                    </a:lnR>
                    <a:lnT>
                      <a:noFill/>
                    </a:lnT>
                    <a:lnB>
                      <a:noFill/>
                    </a:lnB>
                    <a:noFill/>
                  </a:tcPr>
                </a:tc>
                <a:tc>
                  <a:txBody>
                    <a:bodyPr/>
                    <a:p>
                      <a:r>
                        <a:rPr sz="1100"/>
                        <a:t>Writes string to file</a:t>
                      </a:r>
                      <a:endParaRPr sz="1100"/>
                    </a:p>
                  </a:txBody>
                  <a:tcPr marL="0" marR="0" marT="0" marB="0" anchor="ctr" anchorCtr="0">
                    <a:lnL>
                      <a:noFill/>
                    </a:lnL>
                    <a:lnR>
                      <a:noFill/>
                    </a:lnR>
                    <a:lnT>
                      <a:noFill/>
                    </a:lnT>
                    <a:lnB>
                      <a:noFill/>
                    </a:lnB>
                    <a:noFill/>
                  </a:tcPr>
                </a:tc>
              </a:tr>
              <a:tr h="0">
                <a:tc>
                  <a:txBody>
                    <a:bodyPr/>
                    <a:p>
                      <a:r>
                        <a:rPr sz="1100"/>
                        <a:t>.writelines(list)</a:t>
                      </a:r>
                      <a:endParaRPr sz="1100"/>
                    </a:p>
                  </a:txBody>
                  <a:tcPr marL="0" marR="0" marT="0" marB="0" anchor="ctr" anchorCtr="0">
                    <a:lnL>
                      <a:noFill/>
                    </a:lnL>
                    <a:lnR>
                      <a:noFill/>
                    </a:lnR>
                    <a:lnT>
                      <a:noFill/>
                    </a:lnT>
                    <a:lnB>
                      <a:noFill/>
                    </a:lnB>
                    <a:noFill/>
                  </a:tcPr>
                </a:tc>
                <a:tc>
                  <a:txBody>
                    <a:bodyPr/>
                    <a:p>
                      <a:r>
                        <a:rPr sz="1100"/>
                        <a:t>Writes a list of strings</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Closes the file</a:t>
                      </a:r>
                      <a:endParaRPr sz="1100"/>
                    </a:p>
                  </a:txBody>
                  <a:tcPr marL="0" marR="0" marT="0" marB="0" anchor="ctr" anchorCtr="0">
                    <a:lnL>
                      <a:noFill/>
                    </a:lnL>
                    <a:lnR>
                      <a:noFill/>
                    </a:lnR>
                    <a:lnT>
                      <a:noFill/>
                    </a:lnT>
                    <a:lnB>
                      <a:noFill/>
                    </a:lnB>
                    <a:noFill/>
                  </a:tcPr>
                </a:tc>
              </a:tr>
              <a:tr h="0">
                <a:tc>
                  <a:txBody>
                    <a:bodyPr/>
                    <a:p>
                      <a:r>
                        <a:rPr sz="1100"/>
                        <a:t>.seek(pos)</a:t>
                      </a:r>
                      <a:endParaRPr sz="1100"/>
                    </a:p>
                  </a:txBody>
                  <a:tcPr marL="0" marR="0" marT="0" marB="0" anchor="ctr" anchorCtr="0">
                    <a:lnL>
                      <a:noFill/>
                    </a:lnL>
                    <a:lnR>
                      <a:noFill/>
                    </a:lnR>
                    <a:lnT>
                      <a:noFill/>
                    </a:lnT>
                    <a:lnB>
                      <a:noFill/>
                    </a:lnB>
                    <a:noFill/>
                  </a:tcPr>
                </a:tc>
                <a:tc>
                  <a:txBody>
                    <a:bodyPr/>
                    <a:p>
                      <a:r>
                        <a:rPr sz="1100"/>
                        <a:t>Moves cursor to position </a:t>
                      </a:r>
                      <a:r>
                        <a:rPr sz="1100"/>
                        <a:t>pos</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Returns current cursor position</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4903470" y="3105150"/>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graphicFrame>
        <p:nvGraphicFramePr>
          <p:cNvPr id="6" name="Table 5"/>
          <p:cNvGraphicFramePr/>
          <p:nvPr>
            <p:custDataLst>
              <p:tags r:id="rId1"/>
            </p:custDataLst>
          </p:nvPr>
        </p:nvGraphicFramePr>
        <p:xfrm>
          <a:off x="7599045" y="5176520"/>
          <a:ext cx="4495165" cy="1173480"/>
        </p:xfrm>
        <a:graphic>
          <a:graphicData uri="http://schemas.openxmlformats.org/drawingml/2006/table">
            <a:tbl>
              <a:tblPr/>
              <a:tblGrid>
                <a:gridCol w="1804035"/>
                <a:gridCol w="2691130"/>
              </a:tblGrid>
              <a:tr h="0">
                <a:tc>
                  <a:txBody>
                    <a:bodyPr/>
                    <a:p>
                      <a:r>
                        <a:rPr sz="1100"/>
                        <a:t>Operation</a:t>
                      </a:r>
                      <a:endParaRPr sz="1100"/>
                    </a:p>
                  </a:txBody>
                  <a:tcPr marL="0" marR="0" marT="0" marB="0" anchor="ctr" anchorCtr="0">
                    <a:lnL>
                      <a:noFill/>
                    </a:lnL>
                    <a:lnR>
                      <a:noFill/>
                    </a:lnR>
                    <a:lnT>
                      <a:noFill/>
                    </a:lnT>
                    <a:lnB>
                      <a:noFill/>
                    </a:lnB>
                    <a:noFill/>
                  </a:tcPr>
                </a:tc>
                <a:tc>
                  <a:txBody>
                    <a:bodyPr/>
                    <a:p>
                      <a:r>
                        <a:rPr sz="1100"/>
                        <a:t>Function</a:t>
                      </a:r>
                      <a:endParaRPr sz="1100"/>
                    </a:p>
                  </a:txBody>
                  <a:tcPr marL="0" marR="0" marT="0" marB="0" anchor="ctr" anchorCtr="0">
                    <a:lnL>
                      <a:noFill/>
                    </a:lnL>
                    <a:lnR>
                      <a:noFill/>
                    </a:lnR>
                    <a:lnT>
                      <a:noFill/>
                    </a:lnT>
                    <a:lnB>
                      <a:noFill/>
                    </a:lnB>
                    <a:noFill/>
                  </a:tcPr>
                </a:tc>
              </a:tr>
              <a:tr h="0">
                <a:tc>
                  <a:txBody>
                    <a:bodyPr/>
                    <a:p>
                      <a:r>
                        <a:rPr sz="1100"/>
                        <a:t>Open File</a:t>
                      </a:r>
                      <a:endParaRPr sz="1100"/>
                    </a:p>
                  </a:txBody>
                  <a:tcPr marL="0" marR="0" marT="0" marB="0" anchor="ctr" anchorCtr="0">
                    <a:lnL>
                      <a:noFill/>
                    </a:lnL>
                    <a:lnR>
                      <a:noFill/>
                    </a:lnR>
                    <a:lnT>
                      <a:noFill/>
                    </a:lnT>
                    <a:lnB>
                      <a:noFill/>
                    </a:lnB>
                    <a:noFill/>
                  </a:tcPr>
                </a:tc>
                <a:tc>
                  <a:txBody>
                    <a:bodyPr/>
                    <a:p>
                      <a:r>
                        <a:rPr sz="1100"/>
                        <a:t>open()</a:t>
                      </a:r>
                      <a:endParaRPr sz="1100"/>
                    </a:p>
                  </a:txBody>
                  <a:tcPr marL="0" marR="0" marT="0" marB="0" anchor="ctr" anchorCtr="0">
                    <a:lnL>
                      <a:noFill/>
                    </a:lnL>
                    <a:lnR>
                      <a:noFill/>
                    </a:lnR>
                    <a:lnT>
                      <a:noFill/>
                    </a:lnT>
                    <a:lnB>
                      <a:noFill/>
                    </a:lnB>
                    <a:noFill/>
                  </a:tcPr>
                </a:tc>
              </a:tr>
              <a:tr h="0">
                <a:tc>
                  <a:txBody>
                    <a:bodyPr/>
                    <a:p>
                      <a:r>
                        <a:rPr sz="1100"/>
                        <a:t>Read File</a:t>
                      </a:r>
                      <a:endParaRPr sz="1100"/>
                    </a:p>
                  </a:txBody>
                  <a:tcPr marL="0" marR="0" marT="0" marB="0" anchor="ctr" anchorCtr="0">
                    <a:lnL>
                      <a:noFill/>
                    </a:lnL>
                    <a:lnR>
                      <a:noFill/>
                    </a:lnR>
                    <a:lnT>
                      <a:noFill/>
                    </a:lnT>
                    <a:lnB>
                      <a:noFill/>
                    </a:lnB>
                    <a:noFill/>
                  </a:tcPr>
                </a:tc>
                <a:tc>
                  <a:txBody>
                    <a:bodyPr/>
                    <a:p>
                      <a:r>
                        <a:rPr sz="1100"/>
                        <a:t>.read()</a:t>
                      </a:r>
                      <a:r>
                        <a:rPr sz="1100"/>
                        <a:t>, </a:t>
                      </a:r>
                      <a:r>
                        <a:rPr sz="1100"/>
                        <a:t>.readline()</a:t>
                      </a:r>
                      <a:endParaRPr sz="1100"/>
                    </a:p>
                  </a:txBody>
                  <a:tcPr marL="0" marR="0" marT="0" marB="0" anchor="ctr" anchorCtr="0">
                    <a:lnL>
                      <a:noFill/>
                    </a:lnL>
                    <a:lnR>
                      <a:noFill/>
                    </a:lnR>
                    <a:lnT>
                      <a:noFill/>
                    </a:lnT>
                    <a:lnB>
                      <a:noFill/>
                    </a:lnB>
                    <a:noFill/>
                  </a:tcPr>
                </a:tc>
              </a:tr>
              <a:tr h="0">
                <a:tc>
                  <a:txBody>
                    <a:bodyPr/>
                    <a:p>
                      <a:r>
                        <a:rPr sz="1100"/>
                        <a:t>Write File</a:t>
                      </a:r>
                      <a:endParaRPr sz="1100"/>
                    </a:p>
                  </a:txBody>
                  <a:tcPr marL="0" marR="0" marT="0" marB="0" anchor="ctr" anchorCtr="0">
                    <a:lnL>
                      <a:noFill/>
                    </a:lnL>
                    <a:lnR>
                      <a:noFill/>
                    </a:lnR>
                    <a:lnT>
                      <a:noFill/>
                    </a:lnT>
                    <a:lnB>
                      <a:noFill/>
                    </a:lnB>
                    <a:noFill/>
                  </a:tcPr>
                </a:tc>
                <a:tc>
                  <a:txBody>
                    <a:bodyPr/>
                    <a:p>
                      <a:r>
                        <a:rPr sz="1100"/>
                        <a:t>.write()</a:t>
                      </a:r>
                      <a:endParaRPr sz="1100"/>
                    </a:p>
                  </a:txBody>
                  <a:tcPr marL="0" marR="0" marT="0" marB="0" anchor="ctr" anchorCtr="0">
                    <a:lnL>
                      <a:noFill/>
                    </a:lnL>
                    <a:lnR>
                      <a:noFill/>
                    </a:lnR>
                    <a:lnT>
                      <a:noFill/>
                    </a:lnT>
                    <a:lnB>
                      <a:noFill/>
                    </a:lnB>
                    <a:noFill/>
                  </a:tcPr>
                </a:tc>
              </a:tr>
              <a:tr h="0">
                <a:tc>
                  <a:txBody>
                    <a:bodyPr/>
                    <a:p>
                      <a:r>
                        <a:rPr sz="1100"/>
                        <a:t>Append File</a:t>
                      </a:r>
                      <a:endParaRPr sz="1100"/>
                    </a:p>
                  </a:txBody>
                  <a:tcPr marL="0" marR="0" marT="0" marB="0" anchor="ctr" anchorCtr="0">
                    <a:lnL>
                      <a:noFill/>
                    </a:lnL>
                    <a:lnR>
                      <a:noFill/>
                    </a:lnR>
                    <a:lnT>
                      <a:noFill/>
                    </a:lnT>
                    <a:lnB>
                      <a:noFill/>
                    </a:lnB>
                    <a:noFill/>
                  </a:tcPr>
                </a:tc>
                <a:tc>
                  <a:txBody>
                    <a:bodyPr/>
                    <a:p>
                      <a:r>
                        <a:rPr sz="1100"/>
                        <a:t>.append()</a:t>
                      </a:r>
                      <a:endParaRPr sz="1100"/>
                    </a:p>
                  </a:txBody>
                  <a:tcPr marL="0" marR="0" marT="0" marB="0" anchor="ctr" anchorCtr="0">
                    <a:lnL>
                      <a:noFill/>
                    </a:lnL>
                    <a:lnR>
                      <a:noFill/>
                    </a:lnR>
                    <a:lnT>
                      <a:noFill/>
                    </a:lnT>
                    <a:lnB>
                      <a:noFill/>
                    </a:lnB>
                    <a:noFill/>
                  </a:tcPr>
                </a:tc>
              </a:tr>
              <a:tr h="0">
                <a:tc>
                  <a:txBody>
                    <a:bodyPr/>
                    <a:p>
                      <a:r>
                        <a:rPr sz="1100"/>
                        <a:t>Close File</a:t>
                      </a:r>
                      <a:endParaRPr sz="1100"/>
                    </a:p>
                  </a:txBody>
                  <a:tcPr marL="0" marR="0" marT="0" marB="0" anchor="ctr" anchorCtr="0">
                    <a:lnL>
                      <a:noFill/>
                    </a:lnL>
                    <a:lnR>
                      <a:noFill/>
                    </a:lnR>
                    <a:lnT>
                      <a:noFill/>
                    </a:lnT>
                    <a:lnB>
                      <a:noFill/>
                    </a:lnB>
                    <a:noFill/>
                  </a:tcPr>
                </a:tc>
                <a:tc>
                  <a:txBody>
                    <a:bodyPr/>
                    <a:p>
                      <a:r>
                        <a:rPr sz="1100"/>
                        <a:t>.close()</a:t>
                      </a:r>
                      <a:endParaRPr sz="1100"/>
                    </a:p>
                  </a:txBody>
                  <a:tcPr marL="0" marR="0" marT="0" marB="0" anchor="ctr" anchorCtr="0">
                    <a:lnL>
                      <a:noFill/>
                    </a:lnL>
                    <a:lnR>
                      <a:noFill/>
                    </a:lnR>
                    <a:lnT>
                      <a:noFill/>
                    </a:lnT>
                    <a:lnB>
                      <a:noFill/>
                    </a:lnB>
                    <a:noFill/>
                  </a:tcPr>
                </a:tc>
              </a:tr>
              <a:tr h="0">
                <a:tc>
                  <a:txBody>
                    <a:bodyPr/>
                    <a:p>
                      <a:r>
                        <a:rPr sz="1100"/>
                        <a:t>Auto-Close</a:t>
                      </a:r>
                      <a:endParaRPr sz="1100"/>
                    </a:p>
                  </a:txBody>
                  <a:tcPr marL="0" marR="0" marT="0" marB="0" anchor="ctr" anchorCtr="0">
                    <a:lnL>
                      <a:noFill/>
                    </a:lnL>
                    <a:lnR>
                      <a:noFill/>
                    </a:lnR>
                    <a:lnT>
                      <a:noFill/>
                    </a:lnT>
                    <a:lnB>
                      <a:noFill/>
                    </a:lnB>
                    <a:noFill/>
                  </a:tcPr>
                </a:tc>
                <a:tc>
                  <a:txBody>
                    <a:bodyPr/>
                    <a:p>
                      <a:r>
                        <a:rPr sz="1100"/>
                        <a:t>with open() as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
        <p:nvSpPr>
          <p:cNvPr id="4" name="Text Box 3"/>
          <p:cNvSpPr txBox="1"/>
          <p:nvPr/>
        </p:nvSpPr>
        <p:spPr>
          <a:xfrm>
            <a:off x="6441440" y="184150"/>
            <a:ext cx="5080000" cy="2413635"/>
          </a:xfrm>
          <a:prstGeom prst="rect">
            <a:avLst/>
          </a:prstGeom>
        </p:spPr>
        <p:txBody>
          <a:bodyPr>
            <a:noAutofit/>
          </a:bodyPr>
          <a:p>
            <a:pPr marL="0" indent="0">
              <a:lnSpc>
                <a:spcPct val="100000"/>
              </a:lnSpc>
              <a:spcBef>
                <a:spcPct val="1000"/>
              </a:spcBef>
              <a:spcAft>
                <a:spcPts val="200"/>
              </a:spcAft>
            </a:pPr>
            <a:r>
              <a:rPr sz="2300" b="0" i="0">
                <a:solidFill>
                  <a:srgbClr val="1F1F1F"/>
                </a:solidFill>
                <a:latin typeface="Google Sans"/>
                <a:ea typeface="Google Sans"/>
              </a:rPr>
              <a:t>Regular Expressions</a:t>
            </a:r>
            <a:endParaRPr sz="2300" b="0" i="0">
              <a:solidFill>
                <a:srgbClr val="1F1F1F"/>
              </a:solidFill>
              <a:latin typeface="Google Sans"/>
              <a:ea typeface="Google Sans"/>
            </a:endParaRPr>
          </a:p>
          <a:p>
            <a:pPr marL="457200" lvl="1" indent="0">
              <a:lnSpc>
                <a:spcPct val="100000"/>
              </a:lnSpc>
            </a:pPr>
            <a:r>
              <a:rPr lang="en-GB" sz="1600" b="0" i="0">
                <a:solidFill>
                  <a:srgbClr val="040C28"/>
                </a:solidFill>
                <a:latin typeface="Google Sans"/>
              </a:rPr>
              <a:t>Regular Expressions</a:t>
            </a:r>
            <a:r>
              <a:rPr lang="en-GB" sz="1600" b="0" i="0">
                <a:solidFill>
                  <a:srgbClr val="474747"/>
                </a:solidFill>
                <a:latin typeface="Google Sans"/>
              </a:rPr>
              <a:t> (Regex) Regular Expression, or regex or regexp in short, is extremely and amazingly powerful in searching and manipulating text strings, particularly in processing text files. One line of regex can easily replace several dozen lines of programming codes.</a:t>
            </a:r>
            <a:endParaRPr lang="en-GB" sz="1600" b="0" i="0">
              <a:solidFill>
                <a:srgbClr val="474747"/>
              </a:solidFill>
              <a:latin typeface="Google Sans"/>
            </a:endParaRPr>
          </a:p>
          <a:p>
            <a:pPr marL="457200" lvl="1" indent="0">
              <a:lnSpc>
                <a:spcPct val="100000"/>
              </a:lnSpc>
            </a:pPr>
            <a:endParaRPr lang="en-GB" sz="1600" b="0" i="0">
              <a:solidFill>
                <a:srgbClr val="474747"/>
              </a:solidFill>
              <a:latin typeface="Google Sans"/>
            </a:endParaRPr>
          </a:p>
          <a:p>
            <a:pPr marL="457200" lvl="1" indent="0">
              <a:lnSpc>
                <a:spcPct val="100000"/>
              </a:lnSpc>
            </a:pPr>
            <a:r>
              <a:rPr lang="en-IN" altLang="en-GB" sz="2000" b="1" i="0">
                <a:solidFill>
                  <a:srgbClr val="474747"/>
                </a:solidFill>
                <a:latin typeface="Google Sans"/>
              </a:rPr>
              <a:t>use re module</a:t>
            </a:r>
            <a:endParaRPr lang="en-IN" altLang="en-GB" sz="2000" b="1" i="0">
              <a:solidFill>
                <a:srgbClr val="474747"/>
              </a:solidFill>
              <a:latin typeface="Google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234315"/>
            <a:ext cx="5080000" cy="2061210"/>
          </a:xfrm>
          <a:prstGeom prst="rect">
            <a:avLst/>
          </a:prstGeom>
        </p:spPr>
        <p:txBody>
          <a:bodyPr>
            <a:spAutoFit/>
          </a:bodyPr>
          <a:p>
            <a:pPr marL="0" indent="0"/>
            <a:r>
              <a:rPr sz="1600" b="0" i="0">
                <a:solidFill>
                  <a:srgbClr val="001D35"/>
                </a:solidFill>
                <a:latin typeface="Google Sans"/>
                <a:ea typeface="Google Sans"/>
              </a:rPr>
              <a:t>Web scraping is a process of extracting data or content from a website using automated tools. Unlike screen scraping, which only copies the displayed image, web scraping extracts the underlying HTML code and data stored in a database. This extracted data can then be used for various purposes, such as market research, price monitoring, or data analysis. </a:t>
            </a:r>
            <a:endParaRPr sz="1600" b="0" i="0">
              <a:solidFill>
                <a:srgbClr val="001D35"/>
              </a:solidFill>
              <a:latin typeface="Google Sans"/>
              <a:ea typeface="Google Sans"/>
            </a:endParaRPr>
          </a:p>
        </p:txBody>
      </p:sp>
      <p:sp>
        <p:nvSpPr>
          <p:cNvPr id="3" name="Text Box 2"/>
          <p:cNvSpPr txBox="1"/>
          <p:nvPr/>
        </p:nvSpPr>
        <p:spPr>
          <a:xfrm>
            <a:off x="5814695" y="74295"/>
            <a:ext cx="6156325" cy="6195695"/>
          </a:xfrm>
          <a:prstGeom prst="rect">
            <a:avLst/>
          </a:prstGeom>
        </p:spPr>
        <p:txBody>
          <a:bodyPr wrap="square">
            <a:spAutoFit/>
          </a:bodyPr>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What it is: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Data Extraction: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automates the process of gathering data from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HTML and Database Access: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access and extract both the HTML code and data stored in a website's database.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Automation: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are typically automated tools, often using bots or scripts to interact with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Scalability: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allows users to efficiently extract large amounts of data from multiple sources.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Various Use Cases: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Extracted data can be used for tasks such as price monitoring, competitor analysis, market research, and data mining.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How it works: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Finding the source: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identify the source from which they will extract data, which could be a specific website or a series of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Parsing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read and filter the extracted data, identifying valuable information.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Outputting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The extracted and processed data can be output in various formats, such as CSV, JSON, or spreadsheets, depending on the user's needs. </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4" name="Text Box 3"/>
          <p:cNvSpPr txBox="1"/>
          <p:nvPr/>
        </p:nvSpPr>
        <p:spPr>
          <a:xfrm>
            <a:off x="200025" y="2652395"/>
            <a:ext cx="5080000" cy="3058795"/>
          </a:xfrm>
          <a:prstGeom prst="rect">
            <a:avLst/>
          </a:prstGeom>
        </p:spPr>
        <p:txBody>
          <a:bodyPr>
            <a:spAutoFit/>
          </a:bodyPr>
          <a:p>
            <a:pPr marL="0" indent="0">
              <a:lnSpc>
                <a:spcPct val="100000"/>
              </a:lnSpc>
              <a:spcBef>
                <a:spcPts val="1000"/>
              </a:spcBef>
              <a:spcAft>
                <a:spcPts val="500"/>
              </a:spcAft>
            </a:pPr>
            <a:r>
              <a:rPr sz="2000" b="0" i="0">
                <a:solidFill>
                  <a:srgbClr val="001D35"/>
                </a:solidFill>
                <a:latin typeface="Google Sans"/>
                <a:ea typeface="Google Sans"/>
              </a:rPr>
              <a:t>Ethical Considerations:</a:t>
            </a:r>
            <a:endParaRPr sz="20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Terms of Service: Web scraping may violate a website's terms of service, potentially leading to legal action. </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Resource Overload: Excessive scraping can put a strain on a website's servers. </a:t>
            </a:r>
            <a:endParaRPr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b="0" i="0">
                <a:solidFill>
                  <a:srgbClr val="001D35"/>
                </a:solidFill>
                <a:latin typeface="Google Sans"/>
                <a:ea typeface="Google Sans"/>
              </a:rPr>
              <a:t>Data Privacy: Scraping personal or confidential data without proper authorization is unethical and potentially illegal. </a:t>
            </a:r>
            <a:endParaRPr b="0" i="0">
              <a:solidFill>
                <a:srgbClr val="001D35"/>
              </a:solidFill>
              <a:latin typeface="Google Sans"/>
              <a:ea typeface="Google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171450"/>
            <a:ext cx="6637655" cy="5377180"/>
          </a:xfrm>
          <a:prstGeom prst="rect">
            <a:avLst/>
          </a:prstGeom>
        </p:spPr>
        <p:txBody>
          <a:bodyPr wrap="square">
            <a:spAutoFit/>
          </a:bodyPr>
          <a:p>
            <a:pPr marL="0" indent="0">
              <a:lnSpc>
                <a:spcPct val="100000"/>
              </a:lnSpc>
              <a:spcBef>
                <a:spcPts val="1000"/>
              </a:spcBef>
              <a:spcAft>
                <a:spcPts val="500"/>
              </a:spcAft>
            </a:pPr>
            <a:r>
              <a:rPr b="0" i="0">
                <a:solidFill>
                  <a:srgbClr val="001D35"/>
                </a:solidFill>
                <a:latin typeface="Google Sans"/>
                <a:ea typeface="Google Sans"/>
              </a:rPr>
              <a:t>1. Core Libraries: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Requests:</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is used to send HTTP requests to websites, retrieving the HTML content.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Beautiful Soup:</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parses the HTML content, making it easy to navigate and extract specific data.</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Selenium:</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tool automates web browsers. It is useful for scraping dynamic websites that load content with JavaScript.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Scrapy:</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A comprehensive framework for building web scrapers that can handle complex tasks.</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Playwright:</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Similar to Selenium, Playwright automates browsers and supports multiple languages, including Python.</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Urllib3:</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A powerful HTTP client for Python, used for tasks such as web scraping and API consumption.</a:t>
            </a:r>
            <a:endParaRPr sz="1600" b="0" i="0">
              <a:solidFill>
                <a:srgbClr val="545D7E"/>
              </a:solidFill>
              <a:latin typeface="Google Sans"/>
              <a:ea typeface="Google Sans"/>
            </a:endParaRPr>
          </a:p>
        </p:txBody>
      </p:sp>
      <p:sp>
        <p:nvSpPr>
          <p:cNvPr id="3" name="Text Box 2"/>
          <p:cNvSpPr txBox="1"/>
          <p:nvPr/>
        </p:nvSpPr>
        <p:spPr>
          <a:xfrm>
            <a:off x="6796405" y="171450"/>
            <a:ext cx="5080000" cy="4874895"/>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2. Web Scraping Process: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Inspect the Website: Use browser tools to understand the website structure and identify the data you need.</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Send Requests: Use the </a:t>
            </a:r>
            <a:r>
              <a:rPr sz="1600" b="0" i="0">
                <a:solidFill>
                  <a:srgbClr val="001D35"/>
                </a:solidFill>
                <a:latin typeface="monospace"/>
                <a:ea typeface="monospace"/>
              </a:rPr>
              <a:t>requests</a:t>
            </a:r>
            <a:r>
              <a:rPr sz="1600" b="0" i="0">
                <a:solidFill>
                  <a:srgbClr val="001D35"/>
                </a:solidFill>
                <a:latin typeface="Google Sans"/>
                <a:ea typeface="Google Sans"/>
              </a:rPr>
              <a:t> library to fetch the HTML content of the target page.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Parse HTML: Use </a:t>
            </a:r>
            <a:r>
              <a:rPr sz="1600" b="0" i="0">
                <a:solidFill>
                  <a:srgbClr val="001D35"/>
                </a:solidFill>
                <a:latin typeface="monospace"/>
                <a:ea typeface="monospace"/>
              </a:rPr>
              <a:t>Beautiful Soup</a:t>
            </a:r>
            <a:r>
              <a:rPr sz="1600" b="0" i="0">
                <a:solidFill>
                  <a:srgbClr val="001D35"/>
                </a:solidFill>
                <a:latin typeface="Google Sans"/>
                <a:ea typeface="Google Sans"/>
              </a:rPr>
              <a:t> to parse the HTML and make it traversable.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Extract Data: Select specific HTML elements using CSS selectors or other methods and extract the desired information.</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Handle Dynamic Content: For websites that load data with JavaScript, use </a:t>
            </a:r>
            <a:r>
              <a:rPr sz="1600" b="0" i="0">
                <a:solidFill>
                  <a:srgbClr val="001D35"/>
                </a:solidFill>
                <a:latin typeface="monospace"/>
                <a:ea typeface="monospace"/>
              </a:rPr>
              <a:t>Selenium</a:t>
            </a:r>
            <a:r>
              <a:rPr sz="1600" b="0" i="0">
                <a:solidFill>
                  <a:srgbClr val="001D35"/>
                </a:solidFill>
                <a:latin typeface="Google Sans"/>
                <a:ea typeface="Google Sans"/>
              </a:rPr>
              <a:t> or </a:t>
            </a:r>
            <a:r>
              <a:rPr sz="1600" b="0" i="0">
                <a:solidFill>
                  <a:srgbClr val="001D35"/>
                </a:solidFill>
                <a:latin typeface="monospace"/>
                <a:ea typeface="monospace"/>
              </a:rPr>
              <a:t>Playwright</a:t>
            </a:r>
            <a:r>
              <a:rPr sz="1600" b="0" i="0">
                <a:solidFill>
                  <a:srgbClr val="001D35"/>
                </a:solidFill>
                <a:latin typeface="Google Sans"/>
                <a:ea typeface="Google Sans"/>
              </a:rPr>
              <a:t> to interact with the page and get the fully rendered content.</a:t>
            </a:r>
            <a:endParaRPr sz="1600"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Respect Robots.txt: Check the website's </a:t>
            </a:r>
            <a:r>
              <a:rPr sz="1600" b="0" i="0">
                <a:solidFill>
                  <a:srgbClr val="001D35"/>
                </a:solidFill>
                <a:latin typeface="monospace"/>
                <a:ea typeface="monospace"/>
              </a:rPr>
              <a:t>robots.txt</a:t>
            </a:r>
            <a:r>
              <a:rPr sz="1600" b="0" i="0">
                <a:solidFill>
                  <a:srgbClr val="001D35"/>
                </a:solidFill>
                <a:latin typeface="Google Sans"/>
                <a:ea typeface="Google Sans"/>
              </a:rPr>
              <a:t> file to see if there are any restrictions on scraping.</a:t>
            </a:r>
            <a:endParaRPr sz="1600" b="0" i="0">
              <a:solidFill>
                <a:srgbClr val="001D35"/>
              </a:solidFill>
              <a:latin typeface="Google Sans"/>
              <a:ea typeface="Google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2565"/>
            <a:ext cx="5080000" cy="4187190"/>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3. Additional Considerations: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Pagination:</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If data is spread across multiple pages, implement logic to navigate through them.</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Data Storage:</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Decide how to store the extracted data, such as in a CSV file, database, etc.</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Ethical Scraping:</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Be mindful of the website's terms of service and avoid overloading their servers with too many requests.</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Error Handling:</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Implement error handling to gracefully manage issues like network errors or changes in the website's structure.</a:t>
            </a:r>
            <a:endParaRPr sz="1600" b="0" i="0">
              <a:solidFill>
                <a:srgbClr val="545D7E"/>
              </a:solidFill>
              <a:latin typeface="Google Sans"/>
              <a:ea typeface="Google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2.xml><?xml version="1.0" encoding="utf-8"?>
<p:tagLst xmlns:p="http://schemas.openxmlformats.org/presentationml/2006/main">
  <p:tag name="TABLE_ENDDRAG_ORIGIN_RECT" val="831*303"/>
  <p:tag name="TABLE_ENDDRAG_RECT" val="79*70*831*303"/>
</p:tagLst>
</file>

<file path=ppt/tags/tag3.xml><?xml version="1.0" encoding="utf-8"?>
<p:tagLst xmlns:p="http://schemas.openxmlformats.org/presentationml/2006/main">
  <p:tag name="TABLE_ENDDRAG_ORIGIN_RECT" val="407*52"/>
  <p:tag name="TABLE_ENDDRAG_RECT" val="166*86*407*52"/>
</p:tagLst>
</file>

<file path=ppt/tags/tag4.xml><?xml version="1.0" encoding="utf-8"?>
<p:tagLst xmlns:p="http://schemas.openxmlformats.org/presentationml/2006/main">
  <p:tag name="TABLE_ENDDRAG_ORIGIN_RECT" val="407*145"/>
  <p:tag name="TABLE_ENDDRAG_RECT" val="189*292*407*145"/>
</p:tagLst>
</file>

<file path=ppt/tags/tag5.xml><?xml version="1.0" encoding="utf-8"?>
<p:tagLst xmlns:p="http://schemas.openxmlformats.org/presentationml/2006/main">
  <p:tag name="TABLE_ENDDRAG_ORIGIN_RECT" val="353*92"/>
  <p:tag name="TABLE_ENDDRAG_RECT" val="100*350*353*92"/>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6.xml><?xml version="1.0" encoding="utf-8"?>
<ds:datastoreItem xmlns:ds="http://schemas.openxmlformats.org/officeDocument/2006/customXml" ds:itemID="{19DAD249-BF80-48EF-9AFB-36A11BCDC2CE}">
  <ds:schemaRefs/>
</ds:datastoreItem>
</file>

<file path=customXml/itemProps7.xml><?xml version="1.0" encoding="utf-8"?>
<ds:datastoreItem xmlns:ds="http://schemas.openxmlformats.org/officeDocument/2006/customXml" ds:itemID="{6F4F4D41-822D-40F2-A7AC-E4E6CB36CA7A}">
  <ds:schemaRefs/>
</ds:datastoreItem>
</file>

<file path=customXml/itemProps8.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66509</Words>
  <Application>WPS Presentation</Application>
  <PresentationFormat>Widescreen</PresentationFormat>
  <Paragraphs>1972</Paragraphs>
  <Slides>100</Slides>
  <Notes>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100</vt:i4>
      </vt:variant>
    </vt:vector>
  </HeadingPairs>
  <TitlesOfParts>
    <vt:vector size="130"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Arial Black</vt:lpstr>
      <vt:lpstr>Poppins</vt:lpstr>
      <vt:lpstr>Inter</vt:lpstr>
      <vt:lpstr>ui-monospace</vt:lpstr>
      <vt:lpstr>var(--font-stack-text)</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hp</cp:lastModifiedBy>
  <cp:revision>322</cp:revision>
  <dcterms:created xsi:type="dcterms:W3CDTF">2024-10-18T11:41:00Z</dcterms:created>
  <dcterms:modified xsi:type="dcterms:W3CDTF">2025-06-11T06:11:46Z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1033-12.2.0.21179</vt:lpwstr>
  </property>
</Properties>
</file>